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68"/>
  </p:notesMasterIdLst>
  <p:handoutMasterIdLst>
    <p:handoutMasterId r:id="rId69"/>
  </p:handoutMasterIdLst>
  <p:sldIdLst>
    <p:sldId id="1944" r:id="rId2"/>
    <p:sldId id="283" r:id="rId3"/>
    <p:sldId id="533" r:id="rId4"/>
    <p:sldId id="1757" r:id="rId5"/>
    <p:sldId id="342" r:id="rId6"/>
    <p:sldId id="1821" r:id="rId7"/>
    <p:sldId id="383" r:id="rId8"/>
    <p:sldId id="1758" r:id="rId9"/>
    <p:sldId id="539" r:id="rId10"/>
    <p:sldId id="323" r:id="rId11"/>
    <p:sldId id="1813" r:id="rId12"/>
    <p:sldId id="1814" r:id="rId13"/>
    <p:sldId id="1817" r:id="rId14"/>
    <p:sldId id="1818" r:id="rId15"/>
    <p:sldId id="1816" r:id="rId16"/>
    <p:sldId id="1819" r:id="rId17"/>
    <p:sldId id="1952" r:id="rId18"/>
    <p:sldId id="1953" r:id="rId19"/>
    <p:sldId id="956" r:id="rId20"/>
    <p:sldId id="957" r:id="rId21"/>
    <p:sldId id="958" r:id="rId22"/>
    <p:sldId id="959" r:id="rId23"/>
    <p:sldId id="1315" r:id="rId24"/>
    <p:sldId id="1954" r:id="rId25"/>
    <p:sldId id="346" r:id="rId26"/>
    <p:sldId id="1506" r:id="rId27"/>
    <p:sldId id="1546" r:id="rId28"/>
    <p:sldId id="1827" r:id="rId29"/>
    <p:sldId id="1505" r:id="rId30"/>
    <p:sldId id="1547" r:id="rId31"/>
    <p:sldId id="961" r:id="rId32"/>
    <p:sldId id="1477" r:id="rId33"/>
    <p:sldId id="810" r:id="rId34"/>
    <p:sldId id="1430" r:id="rId35"/>
    <p:sldId id="1927" r:id="rId36"/>
    <p:sldId id="1475" r:id="rId37"/>
    <p:sldId id="822" r:id="rId38"/>
    <p:sldId id="1507" r:id="rId39"/>
    <p:sldId id="1501" r:id="rId40"/>
    <p:sldId id="1461" r:id="rId41"/>
    <p:sldId id="347" r:id="rId42"/>
    <p:sldId id="1509" r:id="rId43"/>
    <p:sldId id="344" r:id="rId44"/>
    <p:sldId id="1511" r:id="rId45"/>
    <p:sldId id="518" r:id="rId46"/>
    <p:sldId id="1513" r:id="rId47"/>
    <p:sldId id="531" r:id="rId48"/>
    <p:sldId id="1515" r:id="rId49"/>
    <p:sldId id="1516" r:id="rId50"/>
    <p:sldId id="522" r:id="rId51"/>
    <p:sldId id="380" r:id="rId52"/>
    <p:sldId id="524" r:id="rId53"/>
    <p:sldId id="791" r:id="rId54"/>
    <p:sldId id="1523" r:id="rId55"/>
    <p:sldId id="1520" r:id="rId56"/>
    <p:sldId id="939" r:id="rId57"/>
    <p:sldId id="1476" r:id="rId58"/>
    <p:sldId id="874" r:id="rId59"/>
    <p:sldId id="1566" r:id="rId60"/>
    <p:sldId id="1567" r:id="rId61"/>
    <p:sldId id="1497" r:id="rId62"/>
    <p:sldId id="1319" r:id="rId63"/>
    <p:sldId id="1498" r:id="rId64"/>
    <p:sldId id="1499" r:id="rId65"/>
    <p:sldId id="1525" r:id="rId66"/>
    <p:sldId id="419" r:id="rId67"/>
  </p:sldIdLst>
  <p:sldSz cx="18288000" cy="10287000"/>
  <p:notesSz cx="7104063" cy="10234613"/>
  <p:defaultTextStyle>
    <a:defPPr>
      <a:defRPr lang="en-US"/>
    </a:defPPr>
    <a:lvl1pPr marL="0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09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17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26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834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543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252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799960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669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7ECA0F-A6EB-9C61-D458-947C2D20C77D}" name="Sandro Eymard Fontenele Bonadia" initials="SB" userId="S::sandro.bonadia@fgv.br::90f9b62b-9119-40a4-87ff-c8015cfaac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9C64A2"/>
    <a:srgbClr val="9B0A51"/>
    <a:srgbClr val="89A950"/>
    <a:srgbClr val="E29200"/>
    <a:srgbClr val="38AE96"/>
    <a:srgbClr val="0C63AA"/>
    <a:srgbClr val="C87700"/>
    <a:srgbClr val="008BC9"/>
    <a:srgbClr val="005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4" autoAdjust="0"/>
    <p:restoredTop sz="94694"/>
  </p:normalViewPr>
  <p:slideViewPr>
    <p:cSldViewPr snapToGrid="0">
      <p:cViewPr varScale="1">
        <p:scale>
          <a:sx n="71" d="100"/>
          <a:sy n="71" d="100"/>
        </p:scale>
        <p:origin x="1536" y="4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00" y="6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Vidas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745-C243-92E1-31068159F744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745-C243-92E1-31068159F74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745-C243-92E1-31068159F744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745-C243-92E1-31068159F744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45-C243-92E1-31068159F744}"/>
              </c:ext>
            </c:extLst>
          </c:dPt>
          <c:dLbls>
            <c:dLbl>
              <c:idx val="0"/>
              <c:layout>
                <c:manualLayout>
                  <c:x val="-1.6971506002626667E-2"/>
                  <c:y val="-4.744959438963644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745-C243-92E1-31068159F744}"/>
                </c:ext>
              </c:extLst>
            </c:dLbl>
            <c:dLbl>
              <c:idx val="1"/>
              <c:layout>
                <c:manualLayout>
                  <c:x val="1.1708456747821549E-2"/>
                  <c:y val="-1.146553208861445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745-C243-92E1-31068159F744}"/>
                </c:ext>
              </c:extLst>
            </c:dLbl>
            <c:dLbl>
              <c:idx val="2"/>
              <c:layout>
                <c:manualLayout>
                  <c:x val="1.7952365441604511E-2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745-C243-92E1-31068159F744}"/>
                </c:ext>
              </c:extLst>
            </c:dLbl>
            <c:dLbl>
              <c:idx val="3"/>
              <c:layout>
                <c:manualLayout>
                  <c:x val="-1.3433511728796841E-2"/>
                  <c:y val="-1.700208587156899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745-C243-92E1-31068159F744}"/>
                </c:ext>
              </c:extLst>
            </c:dLbl>
            <c:dLbl>
              <c:idx val="4"/>
              <c:layout>
                <c:manualLayout>
                  <c:x val="-2.8890101130586626E-2"/>
                  <c:y val="3.839993876340348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45-C243-92E1-31068159F7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1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Cooperativas Médicas</c:v>
                </c:pt>
                <c:pt idx="1">
                  <c:v>Filantrópicas</c:v>
                </c:pt>
                <c:pt idx="2">
                  <c:v>Seguradoras</c:v>
                </c:pt>
                <c:pt idx="3">
                  <c:v>Autogestões</c:v>
                </c:pt>
                <c:pt idx="4">
                  <c:v>Medicinas de Grupo</c:v>
                </c:pt>
              </c:strCache>
            </c:strRef>
          </c:cat>
          <c:val>
            <c:numRef>
              <c:f>Planilha1!$B$2:$B$6</c:f>
              <c:numCache>
                <c:formatCode>#,##0</c:formatCode>
                <c:ptCount val="5"/>
                <c:pt idx="0">
                  <c:v>18608065</c:v>
                </c:pt>
                <c:pt idx="1">
                  <c:v>947147</c:v>
                </c:pt>
                <c:pt idx="2">
                  <c:v>6815366</c:v>
                </c:pt>
                <c:pt idx="3">
                  <c:v>3914140</c:v>
                </c:pt>
                <c:pt idx="4">
                  <c:v>20208343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45-C243-92E1-31068159F74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66256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8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93BD6E1-51A8-3D4B-B7B5-E37F303BCDC4}" type="datetimeFigureOut">
              <a:rPr lang="pt-BR" smtClean="0"/>
              <a:t>19/02/2025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FA495BB-F476-AF40-94F6-5250057740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53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66"/>
                </a:solidFill>
                <a:latin typeface="Trebuchet M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rgbClr val="000066"/>
                </a:solidFill>
                <a:latin typeface="Trebuchet MS" charset="0"/>
                <a:ea typeface="ＭＳ Ｐゴシック" charset="0"/>
              </a:defRPr>
            </a:lvl2pPr>
            <a:lvl3pPr>
              <a:defRPr sz="2400">
                <a:solidFill>
                  <a:srgbClr val="000066"/>
                </a:solidFill>
                <a:latin typeface="Trebuchet MS" charset="0"/>
                <a:ea typeface="ＭＳ Ｐゴシック" charset="0"/>
              </a:defRPr>
            </a:lvl3pPr>
            <a:lvl4pPr>
              <a:defRPr sz="2400">
                <a:solidFill>
                  <a:srgbClr val="000066"/>
                </a:solidFill>
                <a:latin typeface="Trebuchet MS" charset="0"/>
                <a:ea typeface="ＭＳ Ｐゴシック" charset="0"/>
              </a:defRPr>
            </a:lvl4pPr>
            <a:lvl5pPr>
              <a:defRPr sz="2400">
                <a:solidFill>
                  <a:srgbClr val="000066"/>
                </a:solidFill>
                <a:latin typeface="Trebuchet M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Trebuchet M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Trebuchet M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Trebuchet M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66"/>
                </a:solidFill>
                <a:latin typeface="Trebuchet MS" charset="0"/>
                <a:ea typeface="ＭＳ Ｐゴシック" charset="0"/>
              </a:defRPr>
            </a:lvl9pPr>
          </a:lstStyle>
          <a:p>
            <a:fld id="{6564E076-A1B8-BD40-BB26-4CFB9E744CFF}" type="slidenum">
              <a:rPr lang="en-US" sz="1200">
                <a:solidFill>
                  <a:schemeClr val="tx1"/>
                </a:solidFill>
                <a:latin typeface="Calibri" panose="020F0502020204030204" pitchFamily="34" charset="0"/>
              </a:rPr>
              <a:pPr/>
              <a:t>3</a:t>
            </a:fld>
            <a:endParaRPr 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pt-BR" dirty="0">
              <a:latin typeface="Calibri" panose="020F0502020204030204" pitchFamily="34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822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4">
            <a:extLst>
              <a:ext uri="{FF2B5EF4-FFF2-40B4-BE49-F238E27FC236}">
                <a16:creationId xmlns:a16="http://schemas.microsoft.com/office/drawing/2014/main" id="{C9BE2685-5F3E-56EF-96AB-318CF6771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3282" y="5143500"/>
            <a:ext cx="14725651" cy="36975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t-BR" sz="4800" b="1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D1877B-D2D9-B942-9304-AFAFD2DE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82" y="3136900"/>
            <a:ext cx="14725651" cy="1001213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96E1B6C-4AE7-DA2C-C36E-A214BCC21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16" name="Rectangle 14">
            <a:extLst>
              <a:ext uri="{FF2B5EF4-FFF2-40B4-BE49-F238E27FC236}">
                <a16:creationId xmlns:a16="http://schemas.microsoft.com/office/drawing/2014/main" id="{A2BB2726-E854-9CB5-492C-D9A35F1F4AC9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BD50CADE-98A4-7B9A-03D7-97D6D48B04F3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F0ED146D-2D8C-1841-660C-44B8BD6A4FD9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8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3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38660DF6-476A-7182-A438-C879AB1B0E63}"/>
              </a:ext>
            </a:extLst>
          </p:cNvPr>
          <p:cNvSpPr/>
          <p:nvPr userDrawn="1"/>
        </p:nvSpPr>
        <p:spPr>
          <a:xfrm>
            <a:off x="1440000" y="638943"/>
            <a:ext cx="4505059" cy="10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Título 18">
            <a:extLst>
              <a:ext uri="{FF2B5EF4-FFF2-40B4-BE49-F238E27FC236}">
                <a16:creationId xmlns:a16="http://schemas.microsoft.com/office/drawing/2014/main" id="{40F242E0-B614-F1C7-1E8B-22D633220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28250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0D0C17AE-672C-9B72-F69B-E6FAB092C4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9" y="3937000"/>
            <a:ext cx="714599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BBBB65D4-1981-A3B9-D5B0-F12C0B3BAA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2007" y="3937000"/>
            <a:ext cx="714599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38376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ABCACF9-F91C-7360-D772-E392FE2E81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72750" y="3136900"/>
            <a:ext cx="6286500" cy="565785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0" name="Freeform: Shape 5">
            <a:extLst>
              <a:ext uri="{FF2B5EF4-FFF2-40B4-BE49-F238E27FC236}">
                <a16:creationId xmlns:a16="http://schemas.microsoft.com/office/drawing/2014/main" id="{C5DDD17F-D149-5E52-1C11-94326B76D36D}"/>
              </a:ext>
            </a:extLst>
          </p:cNvPr>
          <p:cNvSpPr/>
          <p:nvPr userDrawn="1"/>
        </p:nvSpPr>
        <p:spPr>
          <a:xfrm>
            <a:off x="14086253" y="2776367"/>
            <a:ext cx="3150503" cy="2835453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F15FE9E6-17EE-DC28-CF88-64320E35FC29}"/>
              </a:ext>
            </a:extLst>
          </p:cNvPr>
          <p:cNvSpPr/>
          <p:nvPr userDrawn="1"/>
        </p:nvSpPr>
        <p:spPr>
          <a:xfrm>
            <a:off x="10206717" y="6319438"/>
            <a:ext cx="3150503" cy="2835453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1A817DA-7458-6030-11A4-A8E048E45DA0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9D369FA6-9CB5-1BFE-CDAE-AD1146E865FD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595694DA-E891-D69B-F7D9-0DF7850A412B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BFB2A13-497C-5451-5C13-FED8D571F143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Título 17">
            <a:extLst>
              <a:ext uri="{FF2B5EF4-FFF2-40B4-BE49-F238E27FC236}">
                <a16:creationId xmlns:a16="http://schemas.microsoft.com/office/drawing/2014/main" id="{6C49AEF3-AEFE-0744-E9FB-930736DA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1" y="742950"/>
            <a:ext cx="15408000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CCB24EB7-4BB4-2A6A-1A31-AFCC32F777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8" y="2335213"/>
            <a:ext cx="7812882" cy="72659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3456425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FD92BD5C-44B6-E00D-1407-E43C28CD8669}"/>
              </a:ext>
            </a:extLst>
          </p:cNvPr>
          <p:cNvSpPr/>
          <p:nvPr userDrawn="1"/>
        </p:nvSpPr>
        <p:spPr>
          <a:xfrm>
            <a:off x="1440000" y="641384"/>
            <a:ext cx="285750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0675C728-9D6D-4799-FDD0-382E69AD74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44250" y="3969270"/>
            <a:ext cx="5715000" cy="51435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5CC45013-FFBE-4900-8390-C8BBD58E2120}"/>
              </a:ext>
            </a:extLst>
          </p:cNvPr>
          <p:cNvSpPr/>
          <p:nvPr userDrawn="1"/>
        </p:nvSpPr>
        <p:spPr>
          <a:xfrm>
            <a:off x="14515207" y="3480446"/>
            <a:ext cx="2864093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2" name="Freeform: Shape 5">
            <a:extLst>
              <a:ext uri="{FF2B5EF4-FFF2-40B4-BE49-F238E27FC236}">
                <a16:creationId xmlns:a16="http://schemas.microsoft.com/office/drawing/2014/main" id="{2BD189B0-FC0B-8EEC-766A-B1126B1DD8A0}"/>
              </a:ext>
            </a:extLst>
          </p:cNvPr>
          <p:cNvSpPr/>
          <p:nvPr userDrawn="1"/>
        </p:nvSpPr>
        <p:spPr>
          <a:xfrm>
            <a:off x="10635672" y="7023516"/>
            <a:ext cx="2864093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59CD7A12-9B26-40E8-FBCE-6EE9299BBD37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D9A133F-C41B-8C21-FF9B-1BE450654873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2D6A350F-EEEA-CC59-5E14-A981AC59BD70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3" name="Título 17">
            <a:extLst>
              <a:ext uri="{FF2B5EF4-FFF2-40B4-BE49-F238E27FC236}">
                <a16:creationId xmlns:a16="http://schemas.microsoft.com/office/drawing/2014/main" id="{F25BAF72-8F64-53BA-9A57-3CC383C40A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08000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E8D14FDF-5217-7B89-BC46-D4046961E2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8" y="3136900"/>
            <a:ext cx="7812882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42729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0FF7366-214D-9BB2-67B0-255C5C222C95}"/>
              </a:ext>
            </a:extLst>
          </p:cNvPr>
          <p:cNvSpPr/>
          <p:nvPr userDrawn="1"/>
        </p:nvSpPr>
        <p:spPr>
          <a:xfrm>
            <a:off x="1440000" y="641384"/>
            <a:ext cx="428625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BD6B31ED-6B20-E8A7-4360-DAD2AB0A6D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49939" y="4560729"/>
            <a:ext cx="5195455" cy="4675909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46AFA87E-0F25-8202-671E-6634461B5C6D}"/>
              </a:ext>
            </a:extLst>
          </p:cNvPr>
          <p:cNvSpPr/>
          <p:nvPr userDrawn="1"/>
        </p:nvSpPr>
        <p:spPr>
          <a:xfrm>
            <a:off x="14291309" y="3955277"/>
            <a:ext cx="2603721" cy="2343349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2" name="Freeform: Shape 5">
            <a:extLst>
              <a:ext uri="{FF2B5EF4-FFF2-40B4-BE49-F238E27FC236}">
                <a16:creationId xmlns:a16="http://schemas.microsoft.com/office/drawing/2014/main" id="{434B28BE-B72D-6315-E910-B83788D208CE}"/>
              </a:ext>
            </a:extLst>
          </p:cNvPr>
          <p:cNvSpPr/>
          <p:nvPr userDrawn="1"/>
        </p:nvSpPr>
        <p:spPr>
          <a:xfrm>
            <a:off x="10411774" y="7498348"/>
            <a:ext cx="2603721" cy="2343349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762AEE8E-D7A7-17A2-807F-FB3BAB3B55D7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658F992-9A7E-0B9D-B563-4D484DEE8596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439DC76A-3A2B-CF9B-954E-DDD4C9F778B1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0" name="Título 18">
            <a:extLst>
              <a:ext uri="{FF2B5EF4-FFF2-40B4-BE49-F238E27FC236}">
                <a16:creationId xmlns:a16="http://schemas.microsoft.com/office/drawing/2014/main" id="{2CEAD621-39F2-3254-F6B3-E742B4F0D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28250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F0F618BD-DEDF-1659-E5C6-A78322E0D6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8" y="3937000"/>
            <a:ext cx="7812882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845302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 maio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:a16="http://schemas.microsoft.com/office/drawing/2014/main" id="{76AF2ED2-995B-1A03-7648-3FDFDADAC44E}"/>
              </a:ext>
            </a:extLst>
          </p:cNvPr>
          <p:cNvSpPr/>
          <p:nvPr userDrawn="1"/>
        </p:nvSpPr>
        <p:spPr>
          <a:xfrm>
            <a:off x="-12031" y="9486355"/>
            <a:ext cx="693070" cy="815786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5028657-915C-3ADE-2174-CC9E6773EB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4250" y="0"/>
            <a:ext cx="7143750" cy="102870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307E1709-844E-7361-4AD2-A9A5454D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42950"/>
            <a:ext cx="8262006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714D3E2-9CED-352E-EA36-E350334FC341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18229FDD-461B-D924-8CFE-35961CF30A88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37420760-2A52-635C-3731-D3D2F85E0E81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9E0BE42-D627-6555-46E4-CB0654A25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8077" y="-1"/>
            <a:ext cx="1406173" cy="672498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4A66BA6E-6600-6B3C-5168-0F1EA05709D8}"/>
              </a:ext>
            </a:extLst>
          </p:cNvPr>
          <p:cNvSpPr/>
          <p:nvPr userDrawn="1"/>
        </p:nvSpPr>
        <p:spPr>
          <a:xfrm>
            <a:off x="1440000" y="641384"/>
            <a:ext cx="149580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B4A9508E-2BD0-7507-FADE-3D199E0C6F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0000" y="2335213"/>
            <a:ext cx="8262006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1707227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1 linha - conteúdo + imagem maio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DB2D500-4F7F-A73A-6114-DDE0C45AFA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4250" y="-1"/>
            <a:ext cx="7143750" cy="10287001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20416F-F7CD-6F33-4F35-35589CBDECB7}"/>
              </a:ext>
            </a:extLst>
          </p:cNvPr>
          <p:cNvSpPr/>
          <p:nvPr userDrawn="1"/>
        </p:nvSpPr>
        <p:spPr>
          <a:xfrm>
            <a:off x="1440000" y="641384"/>
            <a:ext cx="428625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62297609-798F-E2CA-65CA-ED09A14B9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8077" y="-1"/>
            <a:ext cx="1406173" cy="672498"/>
          </a:xfrm>
          <a:prstGeom prst="rect">
            <a:avLst/>
          </a:prstGeom>
        </p:spPr>
      </p:pic>
      <p:sp>
        <p:nvSpPr>
          <p:cNvPr id="22" name="Rectangle 14">
            <a:extLst>
              <a:ext uri="{FF2B5EF4-FFF2-40B4-BE49-F238E27FC236}">
                <a16:creationId xmlns:a16="http://schemas.microsoft.com/office/drawing/2014/main" id="{D383AB91-1215-AB0D-1920-B28FCB441CEB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64CE046E-F01B-8F7B-A834-71515DA37235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307BC5DF-7339-74A4-F406-8D54B01C24BD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25" name="Título 18">
            <a:extLst>
              <a:ext uri="{FF2B5EF4-FFF2-40B4-BE49-F238E27FC236}">
                <a16:creationId xmlns:a16="http://schemas.microsoft.com/office/drawing/2014/main" id="{936DD245-B646-EB9E-76EB-7119CE393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42950"/>
            <a:ext cx="8262007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26D0794C-D019-E458-E6FD-1A8795F357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0000" y="3937000"/>
            <a:ext cx="8262006" cy="56641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3346573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 maior_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E5312AA4-44AC-4959-B316-BCFC5B134B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97091" y="0"/>
            <a:ext cx="5733409" cy="102870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025DCAA-1B6C-20FD-9AA2-A0D981C7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42950"/>
            <a:ext cx="7578725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C541142-BCE2-A841-4158-2461564DEE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15594592" y="-1"/>
            <a:ext cx="1406173" cy="672498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BC415C73-CE57-4648-8A9C-A56EB6967894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090DFD45-668C-2C40-4767-EFA64EDE5F1A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FDC7BB86-A69D-BA84-3334-3D33BB4960FB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D774C4C-8719-2B1D-5F98-0B645A5AEEE9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2ECC6F-278C-A0D2-3F70-5E26E895EA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0000" y="2335213"/>
            <a:ext cx="7578725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/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/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3490104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A5BDA82-83A6-F798-C425-7807AAA3EE06}"/>
              </a:ext>
            </a:extLst>
          </p:cNvPr>
          <p:cNvSpPr/>
          <p:nvPr userDrawn="1"/>
        </p:nvSpPr>
        <p:spPr>
          <a:xfrm>
            <a:off x="0" y="0"/>
            <a:ext cx="18283844" cy="10287000"/>
          </a:xfrm>
          <a:prstGeom prst="rect">
            <a:avLst/>
          </a:prstGeom>
          <a:solidFill>
            <a:srgbClr val="7848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46BA014-E204-C517-6B1B-6EB449CB0C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044" y="4316407"/>
            <a:ext cx="2199524" cy="165418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C5D89B4-B8E9-FBCC-3925-92E516046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9" name="Espaço Reservado para Conteúdo 10">
            <a:extLst>
              <a:ext uri="{FF2B5EF4-FFF2-40B4-BE49-F238E27FC236}">
                <a16:creationId xmlns:a16="http://schemas.microsoft.com/office/drawing/2014/main" id="{B4E9627A-5832-FA7F-2E4D-DA65B1E858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3327404"/>
            <a:ext cx="12936180" cy="363219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65620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DFD4711-8070-EFC9-2514-9C0A2A316065}"/>
              </a:ext>
            </a:extLst>
          </p:cNvPr>
          <p:cNvSpPr/>
          <p:nvPr userDrawn="1"/>
        </p:nvSpPr>
        <p:spPr>
          <a:xfrm>
            <a:off x="4157" y="0"/>
            <a:ext cx="18283844" cy="10287000"/>
          </a:xfrm>
          <a:prstGeom prst="rect">
            <a:avLst/>
          </a:prstGeom>
          <a:solidFill>
            <a:srgbClr val="0C63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52B847C-7A53-9DEB-6AA1-44587BBCE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3548" y="4316407"/>
            <a:ext cx="2199524" cy="1654188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B2827003-BC5A-8C7C-8287-E1084E35F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1D3789C8-CED1-D99F-7BB3-CABA74F8FEB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3327404"/>
            <a:ext cx="12936180" cy="363219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3264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F4DBEB-3D83-198F-91D8-34FB794ED95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52B847C-7A53-9DEB-6AA1-44587BBCE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0828" y="4233697"/>
            <a:ext cx="2419477" cy="1819606"/>
          </a:xfrm>
          <a:prstGeom prst="rect">
            <a:avLst/>
          </a:prstGeom>
        </p:spPr>
      </p:pic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04DC04C9-AB3D-107A-130E-DBED9AA87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594" y="6767868"/>
            <a:ext cx="12936180" cy="650571"/>
          </a:xfrm>
          <a:prstGeom prst="rect">
            <a:avLst/>
          </a:prstGeom>
        </p:spPr>
        <p:txBody>
          <a:bodyPr lIns="720000" tIns="251999" rIns="720000" bIns="0">
            <a:noAutofit/>
          </a:bodyPr>
          <a:lstStyle>
            <a:lvl1pPr algn="r">
              <a:defRPr sz="27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Conteúdo 10">
            <a:extLst>
              <a:ext uri="{FF2B5EF4-FFF2-40B4-BE49-F238E27FC236}">
                <a16:creationId xmlns:a16="http://schemas.microsoft.com/office/drawing/2014/main" id="{64980001-3A65-398A-7B15-06359D60AE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2560488"/>
            <a:ext cx="12936180" cy="363219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>
              <a:defRPr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A492A42-CC19-78B5-CE48-46A78D6CF3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93F4EA7-3B7A-FF63-5CB9-BC17E9D23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742950"/>
            <a:ext cx="15409863" cy="88582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1192993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95F19F-682B-25C2-7234-0DE322968580}"/>
              </a:ext>
            </a:extLst>
          </p:cNvPr>
          <p:cNvSpPr/>
          <p:nvPr userDrawn="1"/>
        </p:nvSpPr>
        <p:spPr>
          <a:xfrm>
            <a:off x="1" y="0"/>
            <a:ext cx="18288000" cy="10287000"/>
          </a:xfrm>
          <a:prstGeom prst="rect">
            <a:avLst/>
          </a:prstGeom>
          <a:solidFill>
            <a:srgbClr val="00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2E70A5DB-7662-DAB7-169D-979D6B02C5A7}"/>
              </a:ext>
            </a:extLst>
          </p:cNvPr>
          <p:cNvSpPr/>
          <p:nvPr userDrawn="1"/>
        </p:nvSpPr>
        <p:spPr>
          <a:xfrm>
            <a:off x="1183526" y="4255600"/>
            <a:ext cx="1775802" cy="1775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7" y="20741"/>
                </a:moveTo>
                <a:cubicBezTo>
                  <a:pt x="16200" y="15586"/>
                  <a:pt x="16200" y="15586"/>
                  <a:pt x="16200" y="15586"/>
                </a:cubicBezTo>
                <a:cubicBezTo>
                  <a:pt x="17795" y="13868"/>
                  <a:pt x="18655" y="11782"/>
                  <a:pt x="18655" y="9327"/>
                </a:cubicBezTo>
                <a:cubicBezTo>
                  <a:pt x="18655" y="4173"/>
                  <a:pt x="14482" y="0"/>
                  <a:pt x="9327" y="0"/>
                </a:cubicBezTo>
                <a:cubicBezTo>
                  <a:pt x="4173" y="0"/>
                  <a:pt x="0" y="4173"/>
                  <a:pt x="0" y="9327"/>
                </a:cubicBezTo>
                <a:cubicBezTo>
                  <a:pt x="0" y="14482"/>
                  <a:pt x="4173" y="18655"/>
                  <a:pt x="9327" y="18655"/>
                </a:cubicBezTo>
                <a:cubicBezTo>
                  <a:pt x="11782" y="18655"/>
                  <a:pt x="13868" y="17795"/>
                  <a:pt x="15586" y="16200"/>
                </a:cubicBezTo>
                <a:cubicBezTo>
                  <a:pt x="20741" y="21477"/>
                  <a:pt x="20741" y="21477"/>
                  <a:pt x="20741" y="21477"/>
                </a:cubicBezTo>
                <a:cubicBezTo>
                  <a:pt x="20864" y="21600"/>
                  <a:pt x="20986" y="21600"/>
                  <a:pt x="21109" y="21600"/>
                </a:cubicBezTo>
                <a:cubicBezTo>
                  <a:pt x="21355" y="21600"/>
                  <a:pt x="21600" y="21355"/>
                  <a:pt x="21600" y="21109"/>
                </a:cubicBezTo>
                <a:cubicBezTo>
                  <a:pt x="21600" y="20986"/>
                  <a:pt x="21600" y="20864"/>
                  <a:pt x="21477" y="20741"/>
                </a:cubicBezTo>
                <a:moveTo>
                  <a:pt x="9327" y="17673"/>
                </a:moveTo>
                <a:cubicBezTo>
                  <a:pt x="4664" y="17673"/>
                  <a:pt x="982" y="13991"/>
                  <a:pt x="982" y="9327"/>
                </a:cubicBezTo>
                <a:cubicBezTo>
                  <a:pt x="982" y="4664"/>
                  <a:pt x="4664" y="982"/>
                  <a:pt x="9327" y="982"/>
                </a:cubicBezTo>
                <a:cubicBezTo>
                  <a:pt x="13991" y="982"/>
                  <a:pt x="17673" y="4664"/>
                  <a:pt x="17673" y="9327"/>
                </a:cubicBezTo>
                <a:cubicBezTo>
                  <a:pt x="17673" y="13991"/>
                  <a:pt x="13991" y="17673"/>
                  <a:pt x="9327" y="17673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tIns="45720" bIns="45720"/>
          <a:lstStyle/>
          <a:p>
            <a:pPr>
              <a:lnSpc>
                <a:spcPct val="80000"/>
              </a:lnSpc>
              <a:defRPr sz="3600" cap="all" spc="-180">
                <a:solidFill>
                  <a:srgbClr val="171616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endParaRPr sz="180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70E14B3-8BBB-EA75-1524-B8D2F79A0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6" name="Espaço Reservado para Conteúdo 10">
            <a:extLst>
              <a:ext uri="{FF2B5EF4-FFF2-40B4-BE49-F238E27FC236}">
                <a16:creationId xmlns:a16="http://schemas.microsoft.com/office/drawing/2014/main" id="{D622335D-F462-C98B-A371-79CA659C250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3327404"/>
            <a:ext cx="12936180" cy="363219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i="0">
                <a:solidFill>
                  <a:srgbClr val="FFFFFF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87523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3D3D37C-43E6-7998-E281-497427CAD4C3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DCF1F13-9A36-98D4-A4D7-F18E44A8AD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3" r="41409"/>
          <a:stretch/>
        </p:blipFill>
        <p:spPr>
          <a:xfrm>
            <a:off x="7116708" y="4742657"/>
            <a:ext cx="4054585" cy="8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9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4">
            <a:extLst>
              <a:ext uri="{FF2B5EF4-FFF2-40B4-BE49-F238E27FC236}">
                <a16:creationId xmlns:a16="http://schemas.microsoft.com/office/drawing/2014/main" id="{5DEE287C-96A8-9E28-F1D7-E0B16CA0CC37}"/>
              </a:ext>
            </a:extLst>
          </p:cNvPr>
          <p:cNvSpPr/>
          <p:nvPr userDrawn="1"/>
        </p:nvSpPr>
        <p:spPr>
          <a:xfrm>
            <a:off x="1" y="0"/>
            <a:ext cx="18283843" cy="51533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DCF1F13-9A36-98D4-A4D7-F18E44A8AD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3" r="41409"/>
          <a:stretch/>
        </p:blipFill>
        <p:spPr>
          <a:xfrm>
            <a:off x="7116708" y="2335213"/>
            <a:ext cx="4054585" cy="8016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11BC538-53D3-490F-841D-9A96D5694256}"/>
              </a:ext>
            </a:extLst>
          </p:cNvPr>
          <p:cNvSpPr txBox="1"/>
          <p:nvPr userDrawn="1"/>
        </p:nvSpPr>
        <p:spPr>
          <a:xfrm>
            <a:off x="2123282" y="6609190"/>
            <a:ext cx="7020719" cy="2298907"/>
          </a:xfrm>
          <a:prstGeom prst="rect">
            <a:avLst/>
          </a:prstGeom>
          <a:noFill/>
        </p:spPr>
        <p:txBody>
          <a:bodyPr wrap="square" lIns="0" tIns="18000" rIns="108000" bIns="18000" rtlCol="0">
            <a:noAutofit/>
          </a:bodyPr>
          <a:lstStyle/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200" b="0" i="0" spc="0" baseline="0" noProof="0" dirty="0">
                <a:latin typeface="Calibri" panose="020F0502020204030204" pitchFamily="34" charset="0"/>
                <a:cs typeface="Calibri" panose="020F0502020204030204" pitchFamily="34" charset="0"/>
              </a:rPr>
              <a:t>Todos os direitos reservados. Textos, vídeos, sons, imagens, gráficos e demais componentes deste material são protegidos por direitos autorais e outros direitos de propriedade intelectual, de forma que é proibida a reprodução no todo ou em parte, sem a devida autorização.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4732979-A8E4-202A-56C6-E9337EFE0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1AFEC46-72E3-D784-5CCD-03C20AA416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42182" y="6609189"/>
            <a:ext cx="6706750" cy="22989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96000" indent="-396000">
              <a:spcBef>
                <a:spcPts val="0"/>
              </a:spcBef>
              <a:spcAft>
                <a:spcPts val="1350"/>
              </a:spcAft>
              <a:defRPr/>
            </a:lvl2pPr>
            <a:lvl3pPr marL="792000" indent="-396000">
              <a:spcBef>
                <a:spcPts val="0"/>
              </a:spcBef>
              <a:spcAft>
                <a:spcPts val="1350"/>
              </a:spcAft>
              <a:buSzPct val="85000"/>
              <a:defRPr/>
            </a:lvl3pPr>
            <a:lvl4pPr marL="1188000" indent="-396000">
              <a:spcBef>
                <a:spcPts val="0"/>
              </a:spcBef>
              <a:spcAft>
                <a:spcPts val="1350"/>
              </a:spcAft>
              <a:buSzPct val="70000"/>
              <a:defRPr/>
            </a:lvl4pPr>
            <a:lvl5pPr marL="1584000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55000"/>
              <a:defRPr sz="2200" b="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574433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710400" y="968400"/>
            <a:ext cx="16184229" cy="87836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sz="30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608990" indent="-303602" algn="l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707183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5063BCD-061B-BE42-B4C0-11ED8A344C7E}" type="datetimeFigureOut">
              <a:rPr lang="pt-BR" smtClean="0"/>
              <a:pPr/>
              <a:t>19/02/2025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16C82D9-5645-8B4A-8392-62536C363C4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0055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38"/>
            <a:ext cx="15544800" cy="2205038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C3321C4-7AFB-8841-8342-34F90C046096}" type="datetimeFigureOut">
              <a:rPr lang="pt-BR" smtClean="0"/>
              <a:pPr/>
              <a:t>19/02/2025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86D8BE2-BDCF-F749-88F8-489B780BB2E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92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E848404-0FD5-7549-85E1-F377B534146D}" type="datetime1">
              <a:rPr lang="en-US" smtClean="0"/>
              <a:pPr/>
              <a:t>2/19/25</a:t>
            </a:fld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742C976-6EE8-B648-A487-D4CF3EDC6FA3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63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4BD698-1E30-E979-CA4A-D90B9F78E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039" y="0"/>
            <a:ext cx="17609370" cy="1029086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E111771-7E57-72CB-038B-E1C2ADF69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284" y="439216"/>
            <a:ext cx="787459" cy="303734"/>
          </a:xfrm>
          <a:prstGeom prst="rect">
            <a:avLst/>
          </a:prstGeom>
        </p:spPr>
      </p:pic>
      <p:sp>
        <p:nvSpPr>
          <p:cNvPr id="8" name="Rectangle 14">
            <a:extLst>
              <a:ext uri="{FF2B5EF4-FFF2-40B4-BE49-F238E27FC236}">
                <a16:creationId xmlns:a16="http://schemas.microsoft.com/office/drawing/2014/main" id="{38C88AF5-95DE-8D2B-EBDE-293336F6BB30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BC1BCA53-EAB8-026B-D2B4-D33E6A0A0FEE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FD4A9A30-68F1-FDC0-9457-5A0EE49D3ADA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4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4BD698-1E30-E979-CA4A-D90B9F78E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0"/>
            <a:ext cx="11430000" cy="1028700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23" name="Freeform: Shape 5">
            <a:extLst>
              <a:ext uri="{FF2B5EF4-FFF2-40B4-BE49-F238E27FC236}">
                <a16:creationId xmlns:a16="http://schemas.microsoft.com/office/drawing/2014/main" id="{D5A9E31C-9AC2-4E2F-1499-EC18168B3DF7}"/>
              </a:ext>
            </a:extLst>
          </p:cNvPr>
          <p:cNvSpPr/>
          <p:nvPr userDrawn="1"/>
        </p:nvSpPr>
        <p:spPr>
          <a:xfrm>
            <a:off x="2859499" y="4644272"/>
            <a:ext cx="2864093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01E0D7A0-6F94-0A0A-64BB-0595B62B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874" y="5143500"/>
            <a:ext cx="9192127" cy="371475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762000" dist="127000" dir="27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0" tIns="0" rIns="360000" bIns="0" rtlCol="0" anchor="ctr">
            <a:noAutofit/>
          </a:bodyPr>
          <a:lstStyle>
            <a:lvl1pPr algn="ctr">
              <a:defRPr lang="pt-BR" sz="60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marR="0" lvl="0" indent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A0DFFDD-1978-D26D-06FF-44FFD849F611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3A0634D-85F5-EEBB-5CFA-DF6DA26B410B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9F0DC5AA-74B2-FB35-8AC4-4F7C382DF74D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38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7A1323-B805-483F-B403-83038F1DB33C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18" name="Título 17">
            <a:extLst>
              <a:ext uri="{FF2B5EF4-FFF2-40B4-BE49-F238E27FC236}">
                <a16:creationId xmlns:a16="http://schemas.microsoft.com/office/drawing/2014/main" id="{28F82A4E-85E7-C0C9-5629-E27CF214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1" y="742950"/>
            <a:ext cx="15408000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9FC86AD1-14EC-BB00-01BD-D25493E601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2335213"/>
            <a:ext cx="15409863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74403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51E3D695-7A03-E9A7-E9B4-459C232E5ACE}"/>
              </a:ext>
            </a:extLst>
          </p:cNvPr>
          <p:cNvSpPr/>
          <p:nvPr userDrawn="1"/>
        </p:nvSpPr>
        <p:spPr>
          <a:xfrm>
            <a:off x="1440000" y="641384"/>
            <a:ext cx="301184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Título 17">
            <a:extLst>
              <a:ext uri="{FF2B5EF4-FFF2-40B4-BE49-F238E27FC236}">
                <a16:creationId xmlns:a16="http://schemas.microsoft.com/office/drawing/2014/main" id="{B9067B56-4483-B9DC-E86E-66668A023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08000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BAE387C3-9651-59F8-4478-1D0DE7B9EF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3136900"/>
            <a:ext cx="15409863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07493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C8FEF302-36D3-3BA0-99EE-919D9EEED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28250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02522A-5259-4AB4-F9F4-5B07EBB5EEDB}"/>
              </a:ext>
            </a:extLst>
          </p:cNvPr>
          <p:cNvSpPr/>
          <p:nvPr userDrawn="1"/>
        </p:nvSpPr>
        <p:spPr>
          <a:xfrm>
            <a:off x="1440000" y="641384"/>
            <a:ext cx="428625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4D1E0B5-6B46-1D8E-41E2-643F92B3F8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3937000"/>
            <a:ext cx="15409863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12686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9975014-4BEB-8577-8F3B-EA1200B2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42950"/>
            <a:ext cx="15408932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112C6F5-7E63-B37E-6AF4-3CBC0C1B2DED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AF052EC3-6CA0-7EA2-C99E-4F386C34C0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9" y="2335213"/>
            <a:ext cx="7145994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B082E2A-3207-DBA6-D3F1-3F0E53EF2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2007" y="2335213"/>
            <a:ext cx="7145994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37421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2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9901620F-88A2-F20E-9E82-9D3E0F6E652E}"/>
              </a:ext>
            </a:extLst>
          </p:cNvPr>
          <p:cNvSpPr/>
          <p:nvPr userDrawn="1"/>
        </p:nvSpPr>
        <p:spPr>
          <a:xfrm>
            <a:off x="1440000" y="641384"/>
            <a:ext cx="285750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17">
            <a:extLst>
              <a:ext uri="{FF2B5EF4-FFF2-40B4-BE49-F238E27FC236}">
                <a16:creationId xmlns:a16="http://schemas.microsoft.com/office/drawing/2014/main" id="{6089047C-FAA2-0E85-DA81-A3393526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08000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B50BC9B-3A4A-8C80-B3DA-4C48F1184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9" y="3136900"/>
            <a:ext cx="714599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465C6981-DF9C-E29B-7326-2AC6AB5006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2007" y="3136900"/>
            <a:ext cx="714599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9396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D07583A-2D48-A3AF-D990-A19E3BAECC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F143268E-7A91-BD1E-5E70-071FBFE67B18}"/>
              </a:ext>
            </a:extLst>
          </p:cNvPr>
          <p:cNvSpPr/>
          <p:nvPr userDrawn="1"/>
        </p:nvSpPr>
        <p:spPr>
          <a:xfrm>
            <a:off x="-12031" y="9486355"/>
            <a:ext cx="693070" cy="800645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E52E3EF0-C8CB-4C81-41DE-1DA36E5B9C37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F29437F-06C8-D6D5-670D-ADFA8065A45F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5242CD4-6D0B-F47E-297B-DFC2171AD17E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3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2" r:id="rId12"/>
    <p:sldLayoutId id="2147483794" r:id="rId13"/>
    <p:sldLayoutId id="2147483704" r:id="rId14"/>
    <p:sldLayoutId id="214748381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9" r:id="rId21"/>
    <p:sldLayoutId id="2147483810" r:id="rId22"/>
    <p:sldLayoutId id="2147483812" r:id="rId23"/>
    <p:sldLayoutId id="2147483813" r:id="rId24"/>
    <p:sldLayoutId id="2147483815" r:id="rId25"/>
    <p:sldLayoutId id="2147483816" r:id="rId26"/>
  </p:sldLayoutIdLst>
  <p:hf hdr="0" ftr="0" dt="0"/>
  <p:txStyles>
    <p:titleStyle>
      <a:lvl1pPr algn="l" defTabSz="1371477" rtl="0" eaLnBrk="1" latinLnBrk="0" hangingPunct="1">
        <a:lnSpc>
          <a:spcPct val="90000"/>
        </a:lnSpc>
        <a:spcBef>
          <a:spcPct val="0"/>
        </a:spcBef>
        <a:buNone/>
        <a:defRPr sz="5500" b="1" i="0" kern="1200" spc="-150" baseline="0">
          <a:solidFill>
            <a:schemeClr val="accent2"/>
          </a:solidFill>
          <a:latin typeface="Arial Black" panose="020B0604020202020204" pitchFamily="34" charset="0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0" indent="0" algn="l" defTabSz="1371477" rtl="0" eaLnBrk="1" latinLnBrk="0" hangingPunct="1">
        <a:lnSpc>
          <a:spcPct val="110000"/>
        </a:lnSpc>
        <a:spcBef>
          <a:spcPts val="1500"/>
        </a:spcBef>
        <a:spcAft>
          <a:spcPts val="1500"/>
        </a:spcAft>
        <a:buFont typeface="Arial" panose="020B0604020202020204" pitchFamily="34" charset="0"/>
        <a:buNone/>
        <a:defRPr sz="4000" b="1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362744" indent="-351632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713582" indent="-350838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7119" indent="-340519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27957" indent="-339725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561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301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038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775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9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77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17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54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691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430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168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907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4320">
          <p15:clr>
            <a:srgbClr val="F26B43"/>
          </p15:clr>
        </p15:guide>
        <p15:guide id="28" pos="714">
          <p15:clr>
            <a:srgbClr val="F26B43"/>
          </p15:clr>
        </p15:guide>
        <p15:guide id="29" pos="10614">
          <p15:clr>
            <a:srgbClr val="F26B43"/>
          </p15:clr>
        </p15:guide>
        <p15:guide id="48" pos="1338">
          <p15:clr>
            <a:srgbClr val="F26B43"/>
          </p15:clr>
        </p15:guide>
        <p15:guide id="52" pos="2520">
          <p15:clr>
            <a:srgbClr val="F26B43"/>
          </p15:clr>
        </p15:guide>
        <p15:guide id="54" orient="horz" pos="1976">
          <p15:clr>
            <a:srgbClr val="F26B43"/>
          </p15:clr>
        </p15:guide>
        <p15:guide id="55" orient="horz" pos="4860">
          <p15:clr>
            <a:srgbClr val="F26B43"/>
          </p15:clr>
        </p15:guide>
        <p15:guide id="56" orient="horz" pos="5580">
          <p15:clr>
            <a:srgbClr val="F26B43"/>
          </p15:clr>
        </p15:guide>
        <p15:guide id="57" orient="horz" pos="6048">
          <p15:clr>
            <a:srgbClr val="F26B43"/>
          </p15:clr>
        </p15:guide>
        <p15:guide id="58" pos="6112">
          <p15:clr>
            <a:srgbClr val="F26B43"/>
          </p15:clr>
        </p15:guide>
        <p15:guide id="60" pos="7920">
          <p15:clr>
            <a:srgbClr val="F26B43"/>
          </p15:clr>
        </p15:guide>
        <p15:guide id="61" pos="9720">
          <p15:clr>
            <a:srgbClr val="F26B43"/>
          </p15:clr>
        </p15:guide>
        <p15:guide id="62" orient="horz" pos="468">
          <p15:clr>
            <a:srgbClr val="F26B43"/>
          </p15:clr>
        </p15:guide>
        <p15:guide id="64" orient="horz" pos="2480">
          <p15:clr>
            <a:srgbClr val="F26B43"/>
          </p15:clr>
        </p15:guide>
        <p15:guide id="66" orient="horz" pos="1471">
          <p15:clr>
            <a:srgbClr val="F26B43"/>
          </p15:clr>
        </p15:guide>
        <p15:guide id="67" orient="horz" pos="3240">
          <p15:clr>
            <a:srgbClr val="F26B43"/>
          </p15:clr>
        </p15:guide>
        <p15:guide id="69" pos="58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www.linkedin.com/in/fernandofernandesmd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linkedin.com/in/fernandofernandesmd/" TargetMode="External"/><Relationship Id="rId5" Type="http://schemas.openxmlformats.org/officeDocument/2006/relationships/image" Target="../media/image51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linkedin.com/in/fernandofernandesmd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www.gov.br/ans/pt-br" TargetMode="Externa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linkedin.com/in/fernandofernandesmd/" TargetMode="Externa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linkedin.com/in/fernandofernandesmd/" TargetMode="Externa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hyperlink" Target="https://www.linkedin.com/in/fernandofernandesmd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6.jpe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5" Type="http://schemas.openxmlformats.org/officeDocument/2006/relationships/image" Target="../media/image108.jpeg"/><Relationship Id="rId10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linkedin.com/in/fernandofernandesmd/" TargetMode="Externa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hyperlink" Target="https://www.linkedin.com/in/fernandofernandesmd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hyperlink" Target="https://www.linkedin.com/in/fernandofernandesmd/" TargetMode="External"/><Relationship Id="rId3" Type="http://schemas.openxmlformats.org/officeDocument/2006/relationships/image" Target="../media/image118.png"/><Relationship Id="rId21" Type="http://schemas.openxmlformats.org/officeDocument/2006/relationships/image" Target="../media/image136.jpe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jpeg"/><Relationship Id="rId25" Type="http://schemas.openxmlformats.org/officeDocument/2006/relationships/image" Target="../media/image140.png"/><Relationship Id="rId2" Type="http://schemas.openxmlformats.org/officeDocument/2006/relationships/image" Target="../media/image117.jpeg"/><Relationship Id="rId16" Type="http://schemas.openxmlformats.org/officeDocument/2006/relationships/image" Target="../media/image131.jpeg"/><Relationship Id="rId20" Type="http://schemas.openxmlformats.org/officeDocument/2006/relationships/image" Target="../media/image135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20.png"/><Relationship Id="rId15" Type="http://schemas.openxmlformats.org/officeDocument/2006/relationships/image" Target="../media/image130.jpe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jpe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fernandofernandesmd/" TargetMode="External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3" Type="http://schemas.openxmlformats.org/officeDocument/2006/relationships/image" Target="../media/image147.png"/><Relationship Id="rId7" Type="http://schemas.openxmlformats.org/officeDocument/2006/relationships/image" Target="../media/image150.jpeg"/><Relationship Id="rId2" Type="http://schemas.openxmlformats.org/officeDocument/2006/relationships/hyperlink" Target="http://www.ans.gov.br/index2.php?option=com_legislacao&amp;view=legislacao&amp;task=TextoLei&amp;format=raw&amp;id=1459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linkedin.com/in/fernandofernandesmd/" TargetMode="External"/><Relationship Id="rId11" Type="http://schemas.openxmlformats.org/officeDocument/2006/relationships/image" Target="../media/image154.png"/><Relationship Id="rId5" Type="http://schemas.openxmlformats.org/officeDocument/2006/relationships/image" Target="../media/image149.png"/><Relationship Id="rId10" Type="http://schemas.openxmlformats.org/officeDocument/2006/relationships/image" Target="../media/image153.png"/><Relationship Id="rId4" Type="http://schemas.openxmlformats.org/officeDocument/2006/relationships/image" Target="../media/image148.png"/><Relationship Id="rId9" Type="http://schemas.openxmlformats.org/officeDocument/2006/relationships/image" Target="../media/image1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0.png"/><Relationship Id="rId5" Type="http://schemas.openxmlformats.org/officeDocument/2006/relationships/image" Target="../media/image113.png"/><Relationship Id="rId4" Type="http://schemas.openxmlformats.org/officeDocument/2006/relationships/image" Target="../media/image1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linkedin.com/in/fernandofernandesmd/" TargetMode="External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16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linkedin.com/in/fernandofernandesm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linkedin.com/in/fernandofernandesmd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1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linkedin.com/in/fernandofernandesmd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17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fernandofernandesmd/" TargetMode="External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eg"/><Relationship Id="rId7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F8F7-D331-6390-B9AA-16AE868EC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8A3392FA-02BA-FB78-9516-7F35B0A0BA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55" r="12955"/>
          <a:stretch/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763DF06-A278-1B0D-79B1-CBF7E1C8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Sistemas de Saúde no Brasil</a:t>
            </a:r>
            <a:br>
              <a:rPr lang="pt-BR" dirty="0"/>
            </a:br>
            <a:r>
              <a:rPr lang="pt-BR" sz="2400" dirty="0"/>
              <a:t>(Parte 1/5)</a:t>
            </a:r>
            <a:br>
              <a:rPr lang="pt-BR" dirty="0"/>
            </a:br>
            <a:br>
              <a:rPr lang="pt-BR" sz="2400" dirty="0"/>
            </a:br>
            <a: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MBA Executivo</a:t>
            </a: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Professor: Fernando Fernandes</a:t>
            </a: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Coordenadora: Adriana Maria André</a:t>
            </a: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342921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6010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Dimensões Históricas e Sociais</a:t>
            </a:r>
          </a:p>
        </p:txBody>
      </p:sp>
      <p:pic>
        <p:nvPicPr>
          <p:cNvPr id="8" name="Imagem 7" descr="Foto em preto e branco de avião com pessoas ao redor&#10;&#10;Descrição gerada automaticamente">
            <a:extLst>
              <a:ext uri="{FF2B5EF4-FFF2-40B4-BE49-F238E27FC236}">
                <a16:creationId xmlns:a16="http://schemas.microsoft.com/office/drawing/2014/main" id="{213868E3-DFD5-F344-AB5E-9A9AC1AF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29" y="1343667"/>
            <a:ext cx="7992888" cy="524533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6F62CAA-3267-134E-AF87-456AC92D3613}"/>
              </a:ext>
            </a:extLst>
          </p:cNvPr>
          <p:cNvSpPr/>
          <p:nvPr/>
        </p:nvSpPr>
        <p:spPr>
          <a:xfrm>
            <a:off x="3239344" y="6892030"/>
            <a:ext cx="10437986" cy="2718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 1964 e 1987 o sistema foi muito discutido no período militar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 era provida pelo INAMPS (Instituto Nacional de Assistência Médica da Previdência Social)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década de 80, somente 45% da população brasileira tinha algum tipo de cobertura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Trabalhadores CLT  tinham acesso a hospitais e recursos do INAMPS</a:t>
            </a:r>
          </a:p>
          <a:p>
            <a:pPr marL="971369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60% dos recursos da saúde eram destinados ao Sudeste do país</a:t>
            </a:r>
          </a:p>
          <a:p>
            <a:pPr marL="971369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2% destinado ao Nordeste</a:t>
            </a:r>
          </a:p>
        </p:txBody>
      </p:sp>
      <p:sp>
        <p:nvSpPr>
          <p:cNvPr id="5" name="Retângulo 4">
            <a:hlinkClick r:id="rId3"/>
            <a:extLst>
              <a:ext uri="{FF2B5EF4-FFF2-40B4-BE49-F238E27FC236}">
                <a16:creationId xmlns:a16="http://schemas.microsoft.com/office/drawing/2014/main" id="{05A31BB1-8517-89AB-1238-0C05C6015B1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96648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4283461" y="2821243"/>
            <a:ext cx="9181020" cy="1439382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66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880790" y="420796"/>
            <a:ext cx="6010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Dimensões Históricas e Sociais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6F62CAA-3267-134E-AF87-456AC92D3613}"/>
              </a:ext>
            </a:extLst>
          </p:cNvPr>
          <p:cNvSpPr/>
          <p:nvPr/>
        </p:nvSpPr>
        <p:spPr>
          <a:xfrm>
            <a:off x="5799815" y="6491680"/>
            <a:ext cx="6845400" cy="2578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1986 – 8° Conferência Nacional de Saúde no DF</a:t>
            </a:r>
          </a:p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Surgiram as bases para um sistema de saúde UNIVERSAL</a:t>
            </a:r>
          </a:p>
          <a:p>
            <a:pPr marL="728674" lvl="1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 como um direito</a:t>
            </a:r>
          </a:p>
          <a:p>
            <a:pPr marL="728674" lvl="1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Reformulação do sistema</a:t>
            </a:r>
          </a:p>
          <a:p>
            <a:pPr marL="728674" lvl="1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Financiamento dos serviços de saúde</a:t>
            </a:r>
          </a:p>
        </p:txBody>
      </p:sp>
      <p:pic>
        <p:nvPicPr>
          <p:cNvPr id="1026" name="Picture 2" descr="Conselho Nacional de Saúde - 8ª Conferência Nacional de Saúde: quando o SUS  ganhou forma">
            <a:extLst>
              <a:ext uri="{FF2B5EF4-FFF2-40B4-BE49-F238E27FC236}">
                <a16:creationId xmlns:a16="http://schemas.microsoft.com/office/drawing/2014/main" id="{B7D000EB-8497-EC13-FC30-426E276C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1698322"/>
            <a:ext cx="8008289" cy="4708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hlinkClick r:id="rId3"/>
            <a:extLst>
              <a:ext uri="{FF2B5EF4-FFF2-40B4-BE49-F238E27FC236}">
                <a16:creationId xmlns:a16="http://schemas.microsoft.com/office/drawing/2014/main" id="{74460812-6129-0ECD-44DD-29D50CFD23B3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58298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5849635" y="3179483"/>
            <a:ext cx="9181020" cy="1439382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66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AD6C02-6A4D-D94B-BE82-B3F6544E60C9}"/>
              </a:ext>
            </a:extLst>
          </p:cNvPr>
          <p:cNvSpPr txBox="1"/>
          <p:nvPr/>
        </p:nvSpPr>
        <p:spPr>
          <a:xfrm>
            <a:off x="5148996" y="1471092"/>
            <a:ext cx="393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 – Sistema Único de Saúde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59A5158-9FDD-7841-8C81-6D57D51BA04D}"/>
              </a:ext>
            </a:extLst>
          </p:cNvPr>
          <p:cNvSpPr/>
          <p:nvPr/>
        </p:nvSpPr>
        <p:spPr>
          <a:xfrm>
            <a:off x="5425787" y="1863509"/>
            <a:ext cx="8691495" cy="5625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1988 - Criado na Constituinte daquele ano</a:t>
            </a:r>
          </a:p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1990 – Lei orgânica da saúde (direito à saúde universal e gratuita - Lei nº 8080/1990)</a:t>
            </a:r>
          </a:p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1999 – Criação da ANVISA (Agência Nacional de Vigilância Sanitária)</a:t>
            </a:r>
          </a:p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2000 – Emenda Constitucional 29 (sistema tripartite)</a:t>
            </a:r>
          </a:p>
          <a:p>
            <a:pPr marL="771428" lvl="1" indent="-257187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Orçamento da União</a:t>
            </a:r>
          </a:p>
          <a:p>
            <a:pPr marL="771428" lvl="1" indent="-257187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Orçamento dos Estados</a:t>
            </a:r>
          </a:p>
          <a:p>
            <a:pPr marL="771428" lvl="1" indent="-257187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Orçamento dos Municípios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A7DA9F7A-9DAE-E74C-B1D4-BE0A8B52E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804" y="4937629"/>
            <a:ext cx="2346391" cy="51224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9B80E3-13F5-39C7-6AAB-6D26261B88BF}"/>
              </a:ext>
            </a:extLst>
          </p:cNvPr>
          <p:cNvSpPr txBox="1"/>
          <p:nvPr/>
        </p:nvSpPr>
        <p:spPr>
          <a:xfrm>
            <a:off x="2750276" y="8293062"/>
            <a:ext cx="13162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acordo com a Lei 141/2012 os municípios devem investir no mínimo 15% de suas receitas e, os estados 12%.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0742567-DFE3-4F35-A018-358BEF0D2752}"/>
              </a:ext>
            </a:extLst>
          </p:cNvPr>
          <p:cNvSpPr txBox="1"/>
          <p:nvPr/>
        </p:nvSpPr>
        <p:spPr>
          <a:xfrm>
            <a:off x="3167336" y="497150"/>
            <a:ext cx="506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Público de Saúde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72DCC42F-ADB8-33EC-1A8E-72FF18898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6" y="1293896"/>
            <a:ext cx="1674186" cy="897276"/>
          </a:xfrm>
          <a:prstGeom prst="rect">
            <a:avLst/>
          </a:prstGeom>
        </p:spPr>
      </p:pic>
      <p:sp>
        <p:nvSpPr>
          <p:cNvPr id="15" name="Retângulo 14">
            <a:hlinkClick r:id="rId4"/>
            <a:extLst>
              <a:ext uri="{FF2B5EF4-FFF2-40B4-BE49-F238E27FC236}">
                <a16:creationId xmlns:a16="http://schemas.microsoft.com/office/drawing/2014/main" id="{BB8DB381-4744-D40A-9DD8-46BE43290958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96238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5849635" y="3179483"/>
            <a:ext cx="9181020" cy="1439382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66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AD6C02-6A4D-D94B-BE82-B3F6544E60C9}"/>
              </a:ext>
            </a:extLst>
          </p:cNvPr>
          <p:cNvSpPr txBox="1"/>
          <p:nvPr/>
        </p:nvSpPr>
        <p:spPr>
          <a:xfrm>
            <a:off x="5081753" y="1399084"/>
            <a:ext cx="4123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FNS – Fundo Nacional de Saúde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59A5158-9FDD-7841-8C81-6D57D51BA04D}"/>
              </a:ext>
            </a:extLst>
          </p:cNvPr>
          <p:cNvSpPr/>
          <p:nvPr/>
        </p:nvSpPr>
        <p:spPr>
          <a:xfrm>
            <a:off x="5358542" y="1791500"/>
            <a:ext cx="10050154" cy="410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Composição dos recursos</a:t>
            </a:r>
          </a:p>
          <a:p>
            <a:pPr marL="771428" lvl="1" indent="-257187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12% do Orçamento dos Estados</a:t>
            </a:r>
          </a:p>
          <a:p>
            <a:pPr marL="771428" lvl="1" indent="-257187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15% do Orçamento dos Municípios</a:t>
            </a:r>
          </a:p>
          <a:p>
            <a:pPr marL="771428" lvl="1" indent="-257187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45% do arrecadado pelo DPVAT</a:t>
            </a:r>
          </a:p>
          <a:p>
            <a:pPr marL="771428" lvl="1" indent="-257187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 advindo do INSS (empenhado no ano anterior, ajustado pelo % do crescimento do PIB</a:t>
            </a:r>
          </a:p>
          <a:p>
            <a:pPr marL="771428" lvl="1" indent="-257187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 advindo do Ressarcimento ao SUS (feito pelas operadoras privadas de saúde)</a:t>
            </a:r>
          </a:p>
          <a:p>
            <a:pPr marL="771428" lvl="1" indent="-257187">
              <a:lnSpc>
                <a:spcPct val="150000"/>
              </a:lnSpc>
              <a:buFont typeface="Wingdings" pitchFamily="2" charset="2"/>
              <a:buChar char="ü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Fundo a Fundo - FNS">
            <a:extLst>
              <a:ext uri="{FF2B5EF4-FFF2-40B4-BE49-F238E27FC236}">
                <a16:creationId xmlns:a16="http://schemas.microsoft.com/office/drawing/2014/main" id="{FC9D4C61-9896-E229-FD20-03B7133D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819" y="5489801"/>
            <a:ext cx="2089143" cy="104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D4E947-C974-4AD8-FDF9-05058749EEA5}"/>
              </a:ext>
            </a:extLst>
          </p:cNvPr>
          <p:cNvSpPr txBox="1"/>
          <p:nvPr/>
        </p:nvSpPr>
        <p:spPr>
          <a:xfrm>
            <a:off x="3167336" y="497150"/>
            <a:ext cx="506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Público de Saúde</a:t>
            </a: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CBF2D062-28F4-FCC5-8E70-030F82F78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6" y="1221888"/>
            <a:ext cx="1674186" cy="897276"/>
          </a:xfrm>
          <a:prstGeom prst="rect">
            <a:avLst/>
          </a:prstGeom>
        </p:spPr>
      </p:pic>
      <p:sp>
        <p:nvSpPr>
          <p:cNvPr id="13" name="Retângulo 12">
            <a:hlinkClick r:id="rId4"/>
            <a:extLst>
              <a:ext uri="{FF2B5EF4-FFF2-40B4-BE49-F238E27FC236}">
                <a16:creationId xmlns:a16="http://schemas.microsoft.com/office/drawing/2014/main" id="{513362AD-62F2-E536-3046-AE8D2BA6B95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15" name="Imagem 14" descr="Diagrama&#10;&#10;Descrição gerada automaticamente">
            <a:extLst>
              <a:ext uri="{FF2B5EF4-FFF2-40B4-BE49-F238E27FC236}">
                <a16:creationId xmlns:a16="http://schemas.microsoft.com/office/drawing/2014/main" id="{069798C6-D897-2A53-8F9F-58032C0C8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6" y="7066710"/>
            <a:ext cx="5127140" cy="2506210"/>
          </a:xfrm>
          <a:prstGeom prst="rect">
            <a:avLst/>
          </a:prstGeom>
        </p:spPr>
      </p:pic>
      <p:pic>
        <p:nvPicPr>
          <p:cNvPr id="17" name="Imagem 16" descr="Diagrama&#10;&#10;Descrição gerada automaticamente">
            <a:extLst>
              <a:ext uri="{FF2B5EF4-FFF2-40B4-BE49-F238E27FC236}">
                <a16:creationId xmlns:a16="http://schemas.microsoft.com/office/drawing/2014/main" id="{2134F743-4D3F-BD01-C293-6BBB28767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188" y="7066709"/>
            <a:ext cx="5127140" cy="250620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20DCD56-D326-23EA-4A1C-294724AF0098}"/>
              </a:ext>
            </a:extLst>
          </p:cNvPr>
          <p:cNvSpPr txBox="1"/>
          <p:nvPr/>
        </p:nvSpPr>
        <p:spPr>
          <a:xfrm>
            <a:off x="3501995" y="6587066"/>
            <a:ext cx="39006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Repasses dos Recursos – Até 2018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6463FF2-7BAD-160C-4E14-65BB9470B0B1}"/>
              </a:ext>
            </a:extLst>
          </p:cNvPr>
          <p:cNvSpPr txBox="1"/>
          <p:nvPr/>
        </p:nvSpPr>
        <p:spPr>
          <a:xfrm>
            <a:off x="9914651" y="6587066"/>
            <a:ext cx="40754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Repasses dos Recursos – Após 2018</a:t>
            </a:r>
          </a:p>
        </p:txBody>
      </p:sp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146EE8D1-0BE3-841C-4328-8F9B0DFB09DD}"/>
              </a:ext>
            </a:extLst>
          </p:cNvPr>
          <p:cNvSpPr/>
          <p:nvPr/>
        </p:nvSpPr>
        <p:spPr>
          <a:xfrm>
            <a:off x="8495928" y="8319813"/>
            <a:ext cx="1008112" cy="16212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7D9BF8D-89F6-3120-9A9F-9D962CD81D3F}"/>
              </a:ext>
            </a:extLst>
          </p:cNvPr>
          <p:cNvSpPr txBox="1"/>
          <p:nvPr/>
        </p:nvSpPr>
        <p:spPr>
          <a:xfrm>
            <a:off x="6920992" y="9691037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Fonte: https://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www.youtube.com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watch?app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=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desktop&amp;v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=dlsOCRYU794</a:t>
            </a:r>
          </a:p>
        </p:txBody>
      </p:sp>
    </p:spTree>
    <p:extLst>
      <p:ext uri="{BB962C8B-B14F-4D97-AF65-F5344CB8AC3E}">
        <p14:creationId xmlns:p14="http://schemas.microsoft.com/office/powerpoint/2010/main" val="11002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5849635" y="3179483"/>
            <a:ext cx="9181020" cy="1439382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66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3167336" y="497150"/>
            <a:ext cx="506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Público de Saúde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AD6C02-6A4D-D94B-BE82-B3F6544E60C9}"/>
              </a:ext>
            </a:extLst>
          </p:cNvPr>
          <p:cNvSpPr txBox="1"/>
          <p:nvPr/>
        </p:nvSpPr>
        <p:spPr>
          <a:xfrm>
            <a:off x="5189955" y="1428362"/>
            <a:ext cx="349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 – BASES e DIRETRIZES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59A5158-9FDD-7841-8C81-6D57D51BA04D}"/>
              </a:ext>
            </a:extLst>
          </p:cNvPr>
          <p:cNvSpPr/>
          <p:nvPr/>
        </p:nvSpPr>
        <p:spPr>
          <a:xfrm>
            <a:off x="5567938" y="1820777"/>
            <a:ext cx="11178133" cy="461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056" indent="-450056">
              <a:lnSpc>
                <a:spcPct val="150000"/>
              </a:lnSpc>
              <a:buFont typeface="+mj-lt"/>
              <a:buAutoNum type="romanU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UNIVERSALIDADE (todos os tratamentos existentes)</a:t>
            </a:r>
          </a:p>
          <a:p>
            <a:pPr marL="450056" indent="-450056">
              <a:lnSpc>
                <a:spcPct val="150000"/>
              </a:lnSpc>
              <a:buFont typeface="+mj-lt"/>
              <a:buAutoNum type="romanU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EQUIDADE (para qualquer pessoa, independente de que raça, gênero, idade, classe social etc.)</a:t>
            </a:r>
          </a:p>
          <a:p>
            <a:pPr marL="450056" indent="-450056">
              <a:lnSpc>
                <a:spcPct val="150000"/>
              </a:lnSpc>
              <a:buFont typeface="+mj-lt"/>
              <a:buAutoNum type="romanU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INTEGRALIDADE (garantia de tratamento mínimo, preventivo e contínuo)</a:t>
            </a:r>
          </a:p>
          <a:p>
            <a:pPr marL="450056" indent="-450056">
              <a:lnSpc>
                <a:spcPct val="150000"/>
              </a:lnSpc>
              <a:buFont typeface="+mj-lt"/>
              <a:buAutoNum type="romanU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HIERARQUIZAÇÃO e REGIONALIZAÇÃO (centralidade nos municípios e outras esferas)</a:t>
            </a:r>
          </a:p>
          <a:p>
            <a:pPr marL="450056" indent="-450056">
              <a:lnSpc>
                <a:spcPct val="150000"/>
              </a:lnSpc>
              <a:buFont typeface="+mj-lt"/>
              <a:buAutoNum type="romanU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DESCENTRALIZAÇÃO (atendimento descentralizado, mas com comando único nacional)</a:t>
            </a:r>
          </a:p>
          <a:p>
            <a:pPr marL="450056" indent="-450056">
              <a:lnSpc>
                <a:spcPct val="150000"/>
              </a:lnSpc>
              <a:buFont typeface="+mj-lt"/>
              <a:buAutoNum type="romanU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PARTICIPAÇÃO POPULAR (para controle de eficiência do sistema)</a:t>
            </a:r>
          </a:p>
          <a:p>
            <a:pPr marL="450056" indent="-450056">
              <a:lnSpc>
                <a:spcPct val="150000"/>
              </a:lnSpc>
              <a:buFont typeface="+mj-lt"/>
              <a:buAutoNum type="romanU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RESOLUBILIDADE (capacidade de resolver os desafios existentes)</a:t>
            </a:r>
          </a:p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33345AF3-0426-2642-A9B7-E987EC86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6" y="1293896"/>
            <a:ext cx="1674186" cy="897276"/>
          </a:xfrm>
          <a:prstGeom prst="rect">
            <a:avLst/>
          </a:prstGeom>
        </p:spPr>
      </p:pic>
      <p:pic>
        <p:nvPicPr>
          <p:cNvPr id="2050" name="Picture 2" descr="Conselho Nacional de Saúde publica Resolução para obter contribuições  referentes à Política Nacional de Vigilância em Saúde - COSEMS/SP -  Conselho de Secretários Municipais de Saúde do Estado de São Paulo">
            <a:extLst>
              <a:ext uri="{FF2B5EF4-FFF2-40B4-BE49-F238E27FC236}">
                <a16:creationId xmlns:a16="http://schemas.microsoft.com/office/drawing/2014/main" id="{EBCD2332-859B-5F7F-9B7D-550FB675A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80" y="6544910"/>
            <a:ext cx="3507364" cy="171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9F441A-1577-2F26-4D69-B30EAF4286DC}"/>
              </a:ext>
            </a:extLst>
          </p:cNvPr>
          <p:cNvSpPr txBox="1"/>
          <p:nvPr/>
        </p:nvSpPr>
        <p:spPr>
          <a:xfrm>
            <a:off x="6217067" y="6052871"/>
            <a:ext cx="19197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 – DECISÕES</a:t>
            </a:r>
          </a:p>
        </p:txBody>
      </p:sp>
      <p:pic>
        <p:nvPicPr>
          <p:cNvPr id="2052" name="Picture 4" descr="Conselho Nacional de Saúde - CNS e Ministério da Saúde realizam a 17ª  Conferência Nacional de Saúde em julho de 2023">
            <a:extLst>
              <a:ext uri="{FF2B5EF4-FFF2-40B4-BE49-F238E27FC236}">
                <a16:creationId xmlns:a16="http://schemas.microsoft.com/office/drawing/2014/main" id="{D959543C-1BC7-BDA7-EFF9-6185483B9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532" y="6218927"/>
            <a:ext cx="2352258" cy="23522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B527A52-2ABA-4B2E-EE7F-023B2BAFB744}"/>
              </a:ext>
            </a:extLst>
          </p:cNvPr>
          <p:cNvSpPr txBox="1"/>
          <p:nvPr/>
        </p:nvSpPr>
        <p:spPr>
          <a:xfrm>
            <a:off x="6735976" y="8056903"/>
            <a:ext cx="235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Conselho Permanente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935C2D-DFEC-A595-9B80-CCF81A6F194D}"/>
              </a:ext>
            </a:extLst>
          </p:cNvPr>
          <p:cNvSpPr txBox="1"/>
          <p:nvPr/>
        </p:nvSpPr>
        <p:spPr>
          <a:xfrm>
            <a:off x="10789542" y="8571185"/>
            <a:ext cx="23522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4 anos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69478979-D08D-FC73-9DBF-4226EC48ECE4}"/>
              </a:ext>
            </a:extLst>
          </p:cNvPr>
          <p:cNvSpPr/>
          <p:nvPr/>
        </p:nvSpPr>
        <p:spPr>
          <a:xfrm>
            <a:off x="9788244" y="7287999"/>
            <a:ext cx="427464" cy="452705"/>
          </a:xfrm>
          <a:prstGeom prst="plus">
            <a:avLst>
              <a:gd name="adj" fmla="val 4126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hlinkClick r:id="rId5"/>
            <a:extLst>
              <a:ext uri="{FF2B5EF4-FFF2-40B4-BE49-F238E27FC236}">
                <a16:creationId xmlns:a16="http://schemas.microsoft.com/office/drawing/2014/main" id="{4B1831A1-8F22-0B84-568B-AC3BBFC9BBC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59654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2C2A6A1-547D-DC12-78FA-0C4102A4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339" y="2325318"/>
            <a:ext cx="3322238" cy="332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0D37FF-AFEA-BFE3-846A-CA1F3DB619B9}"/>
              </a:ext>
            </a:extLst>
          </p:cNvPr>
          <p:cNvSpPr txBox="1"/>
          <p:nvPr/>
        </p:nvSpPr>
        <p:spPr>
          <a:xfrm>
            <a:off x="5197692" y="1399084"/>
            <a:ext cx="57625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Atenção Básica à Saúde (Atenção Primária à Saúde)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3BCE55-626C-4482-A884-FF9A9CBD615E}"/>
              </a:ext>
            </a:extLst>
          </p:cNvPr>
          <p:cNvSpPr txBox="1"/>
          <p:nvPr/>
        </p:nvSpPr>
        <p:spPr>
          <a:xfrm>
            <a:off x="5661182" y="1826197"/>
            <a:ext cx="6860315" cy="1563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2006 – Política Nacional de Atenção Básica</a:t>
            </a:r>
          </a:p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Principais Pilares da Atenção Básica</a:t>
            </a:r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24" indent="-21432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Agentes comunitários enfrentam possibilidade de demissão | Google images,  Baby shower, Novelty sign">
            <a:extLst>
              <a:ext uri="{FF2B5EF4-FFF2-40B4-BE49-F238E27FC236}">
                <a16:creationId xmlns:a16="http://schemas.microsoft.com/office/drawing/2014/main" id="{81E4D8B6-0877-1C40-636F-00597554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182" y="3085900"/>
            <a:ext cx="3270011" cy="218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C4FCE6-36BC-8AF4-23C6-63F53ADE749B}"/>
              </a:ext>
            </a:extLst>
          </p:cNvPr>
          <p:cNvSpPr txBox="1"/>
          <p:nvPr/>
        </p:nvSpPr>
        <p:spPr>
          <a:xfrm>
            <a:off x="3167336" y="497150"/>
            <a:ext cx="506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Público de Saúde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A94B40D8-0287-27A2-3445-671A2DE80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6" y="1197160"/>
            <a:ext cx="1674186" cy="897276"/>
          </a:xfrm>
          <a:prstGeom prst="rect">
            <a:avLst/>
          </a:prstGeom>
        </p:spPr>
      </p:pic>
      <p:sp>
        <p:nvSpPr>
          <p:cNvPr id="9" name="Retângulo 8">
            <a:hlinkClick r:id="rId5"/>
            <a:extLst>
              <a:ext uri="{FF2B5EF4-FFF2-40B4-BE49-F238E27FC236}">
                <a16:creationId xmlns:a16="http://schemas.microsoft.com/office/drawing/2014/main" id="{20862954-1ADA-9BF0-3339-45F552A2F26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D6E6E99-45CA-F842-28CD-CB0B95F3CA37}"/>
              </a:ext>
            </a:extLst>
          </p:cNvPr>
          <p:cNvSpPr txBox="1"/>
          <p:nvPr/>
        </p:nvSpPr>
        <p:spPr>
          <a:xfrm>
            <a:off x="4967537" y="5863580"/>
            <a:ext cx="10513167" cy="41024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214324" indent="-214324">
              <a:lnSpc>
                <a:spcPct val="150000"/>
              </a:lnSpc>
              <a:buFont typeface="Arial" panose="020B0604020202020204" pitchFamily="34" charset="0"/>
              <a:buChar char="•"/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PNI – Programa Nacional de Imunização (19 vacinas para mais de 20 doenças)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Redução da mortalidade infantil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Cobertura para Doença Renal Crônica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Cobertura para HIV, Tuberculose e Hanseníase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Equipes de saúde de família (1994)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Vigilância permanente de condições sanitárias (ANVISA)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Registro de medicamentos, insumos e equipamentos (ANVISA)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 de alimentos (ANVISA)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9F2923-778F-178E-029A-064C9696E881}"/>
              </a:ext>
            </a:extLst>
          </p:cNvPr>
          <p:cNvSpPr txBox="1"/>
          <p:nvPr/>
        </p:nvSpPr>
        <p:spPr>
          <a:xfrm>
            <a:off x="5198656" y="5458888"/>
            <a:ext cx="48393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Coberturas do PNI – que fazem a diferença</a:t>
            </a:r>
          </a:p>
        </p:txBody>
      </p:sp>
    </p:spTree>
    <p:extLst>
      <p:ext uri="{BB962C8B-B14F-4D97-AF65-F5344CB8AC3E}">
        <p14:creationId xmlns:p14="http://schemas.microsoft.com/office/powerpoint/2010/main" val="2140313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A3958271-1E9E-9E47-B4E3-63BDCBF65CFF}"/>
              </a:ext>
            </a:extLst>
          </p:cNvPr>
          <p:cNvGrpSpPr/>
          <p:nvPr/>
        </p:nvGrpSpPr>
        <p:grpSpPr>
          <a:xfrm>
            <a:off x="3708214" y="2178617"/>
            <a:ext cx="7872804" cy="6197202"/>
            <a:chOff x="1492940" y="1785939"/>
            <a:chExt cx="10497072" cy="8262936"/>
          </a:xfrm>
        </p:grpSpPr>
        <p:pic>
          <p:nvPicPr>
            <p:cNvPr id="13" name="Picture 47">
              <a:extLst>
                <a:ext uri="{FF2B5EF4-FFF2-40B4-BE49-F238E27FC236}">
                  <a16:creationId xmlns:a16="http://schemas.microsoft.com/office/drawing/2014/main" id="{31D8696E-BDFC-3B4E-9449-1F88FFF97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2940" y="1785939"/>
              <a:ext cx="10497072" cy="8262936"/>
            </a:xfrm>
            <a:prstGeom prst="rect">
              <a:avLst/>
            </a:prstGeom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6D841CDC-4EEC-2D49-8E6B-CD3BD9108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3400" y="2100263"/>
              <a:ext cx="2943225" cy="1162050"/>
            </a:xfrm>
            <a:prstGeom prst="rect">
              <a:avLst/>
            </a:prstGeom>
          </p:spPr>
        </p:pic>
        <p:pic>
          <p:nvPicPr>
            <p:cNvPr id="15" name="Picture 50">
              <a:extLst>
                <a:ext uri="{FF2B5EF4-FFF2-40B4-BE49-F238E27FC236}">
                  <a16:creationId xmlns:a16="http://schemas.microsoft.com/office/drawing/2014/main" id="{62C75684-231D-074C-AB47-432E71EFB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2750" y="1785939"/>
              <a:ext cx="2943225" cy="1162050"/>
            </a:xfrm>
            <a:prstGeom prst="rect">
              <a:avLst/>
            </a:prstGeom>
          </p:spPr>
        </p:pic>
        <p:pic>
          <p:nvPicPr>
            <p:cNvPr id="16" name="Imagem 15" descr="Logotipo&#10;&#10;Descrição gerada automaticamente">
              <a:extLst>
                <a:ext uri="{FF2B5EF4-FFF2-40B4-BE49-F238E27FC236}">
                  <a16:creationId xmlns:a16="http://schemas.microsoft.com/office/drawing/2014/main" id="{123414A2-61DD-A54E-821F-F910BACE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135" y="1995442"/>
              <a:ext cx="2232248" cy="1196368"/>
            </a:xfrm>
            <a:prstGeom prst="rect">
              <a:avLst/>
            </a:prstGeom>
          </p:spPr>
        </p:pic>
      </p:grpSp>
      <p:pic>
        <p:nvPicPr>
          <p:cNvPr id="1030" name="Picture 6" descr="Metadinha de boneco de palito | Boneco palito, Palitos, Metadinhas">
            <a:extLst>
              <a:ext uri="{FF2B5EF4-FFF2-40B4-BE49-F238E27FC236}">
                <a16:creationId xmlns:a16="http://schemas.microsoft.com/office/drawing/2014/main" id="{9358DE47-EC9F-2E34-34FF-B5A55C2AB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45" y="4523730"/>
            <a:ext cx="1301349" cy="12395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012DFF7-EDD1-E890-CFB6-3A76030EFD1E}"/>
              </a:ext>
            </a:extLst>
          </p:cNvPr>
          <p:cNvSpPr txBox="1"/>
          <p:nvPr/>
        </p:nvSpPr>
        <p:spPr>
          <a:xfrm>
            <a:off x="11935599" y="3233021"/>
            <a:ext cx="5057273" cy="3086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 Financiamento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 gestão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Escassez de Profissionais qualificados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 de espera para especialidades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Falta de leitos para procedimentos</a:t>
            </a:r>
          </a:p>
          <a:p>
            <a:pPr marL="321469" indent="-321469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AB40D7F-5C06-D58B-3D64-C92AE7209F94}"/>
              </a:ext>
            </a:extLst>
          </p:cNvPr>
          <p:cNvSpPr txBox="1"/>
          <p:nvPr/>
        </p:nvSpPr>
        <p:spPr>
          <a:xfrm>
            <a:off x="11846631" y="2858783"/>
            <a:ext cx="284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Grandes Problemas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2197E5-39DD-1C37-55C8-C63256250836}"/>
              </a:ext>
            </a:extLst>
          </p:cNvPr>
          <p:cNvSpPr txBox="1"/>
          <p:nvPr/>
        </p:nvSpPr>
        <p:spPr>
          <a:xfrm>
            <a:off x="3167336" y="497150"/>
            <a:ext cx="506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Público de Saúde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A7F0B267-3DDD-1C0B-3C78-BAAF2E06A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6" y="1197160"/>
            <a:ext cx="1674186" cy="897276"/>
          </a:xfrm>
          <a:prstGeom prst="rect">
            <a:avLst/>
          </a:prstGeom>
        </p:spPr>
      </p:pic>
      <p:sp>
        <p:nvSpPr>
          <p:cNvPr id="9" name="Retângulo 8">
            <a:hlinkClick r:id="rId6"/>
            <a:extLst>
              <a:ext uri="{FF2B5EF4-FFF2-40B4-BE49-F238E27FC236}">
                <a16:creationId xmlns:a16="http://schemas.microsoft.com/office/drawing/2014/main" id="{9554868E-8CD4-3184-089A-B149CD1E119C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2" name="Retângulo 11">
            <a:hlinkClick r:id="rId6"/>
            <a:extLst>
              <a:ext uri="{FF2B5EF4-FFF2-40B4-BE49-F238E27FC236}">
                <a16:creationId xmlns:a16="http://schemas.microsoft.com/office/drawing/2014/main" id="{2D16DA90-7066-5E6E-FCD9-5D6CB9FBD933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EC4E259-FC88-09DF-4DA5-4A83733F2A14}"/>
              </a:ext>
            </a:extLst>
          </p:cNvPr>
          <p:cNvSpPr txBox="1"/>
          <p:nvPr/>
        </p:nvSpPr>
        <p:spPr>
          <a:xfrm>
            <a:off x="4215616" y="8532947"/>
            <a:ext cx="685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 (Redes de Atenção à Saúde)</a:t>
            </a:r>
          </a:p>
        </p:txBody>
      </p:sp>
    </p:spTree>
    <p:extLst>
      <p:ext uri="{BB962C8B-B14F-4D97-AF65-F5344CB8AC3E}">
        <p14:creationId xmlns:p14="http://schemas.microsoft.com/office/powerpoint/2010/main" val="108105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6DA1F-E43F-1EEE-92AF-7C5D9482A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787516F0-2201-180D-62E0-6125FF16DC4B}"/>
              </a:ext>
            </a:extLst>
          </p:cNvPr>
          <p:cNvSpPr txBox="1"/>
          <p:nvPr/>
        </p:nvSpPr>
        <p:spPr>
          <a:xfrm>
            <a:off x="2690815" y="486694"/>
            <a:ext cx="37536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7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Público de Saúde</a:t>
            </a:r>
          </a:p>
        </p:txBody>
      </p:sp>
      <p:sp>
        <p:nvSpPr>
          <p:cNvPr id="9" name="Retângulo 8">
            <a:hlinkClick r:id="rId2"/>
            <a:extLst>
              <a:ext uri="{FF2B5EF4-FFF2-40B4-BE49-F238E27FC236}">
                <a16:creationId xmlns:a16="http://schemas.microsoft.com/office/drawing/2014/main" id="{7C4260F1-23A2-602D-7284-243476CEA58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2" name="Retângulo 11">
            <a:hlinkClick r:id="rId2"/>
            <a:extLst>
              <a:ext uri="{FF2B5EF4-FFF2-40B4-BE49-F238E27FC236}">
                <a16:creationId xmlns:a16="http://schemas.microsoft.com/office/drawing/2014/main" id="{2BFF7A3E-E75F-4068-B7F6-CF97CE0202E1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4E0AFD4-BB43-FA6E-4523-1572B797BFBE}"/>
              </a:ext>
            </a:extLst>
          </p:cNvPr>
          <p:cNvSpPr/>
          <p:nvPr/>
        </p:nvSpPr>
        <p:spPr>
          <a:xfrm>
            <a:off x="2100983" y="3166482"/>
            <a:ext cx="1358197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Características da APS</a:t>
            </a: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 ao primeiro contato</a:t>
            </a:r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É a porta de entrada preferencial no sistema de saúde</a:t>
            </a: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Deve ser acessível e estar próxima da população</a:t>
            </a: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pt-BR" sz="18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Longitudinalidade</a:t>
            </a:r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Foca no acompanhamento contínuo ao longo da vida do paciente</a:t>
            </a: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Baseia-se na construção de uma relação de confiança entre profissionais e usuários</a:t>
            </a: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Integralidade</a:t>
            </a:r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Engloba a promoção da saúde, prevenção de doenças, diagnóstico, tratamento, reabilitação e cuidados paliativos</a:t>
            </a: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Cuida da pessoa como um todo, não apenas de doenças específicas</a:t>
            </a: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Coordenação do cuidado</a:t>
            </a:r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Organiza o cuidado em outros níveis (secundário e terciário), referenciando e </a:t>
            </a:r>
            <a:r>
              <a:rPr lang="pt-BR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contrareferenciando</a:t>
            </a:r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conforme necessário</a:t>
            </a: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Centralidade na pessoa e na comunidade</a:t>
            </a:r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Valoriza as necessidades, preferências e contexto de vida do paciente e da população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838109-8207-BC96-B07C-E40DA3C82691}"/>
              </a:ext>
            </a:extLst>
          </p:cNvPr>
          <p:cNvSpPr txBox="1"/>
          <p:nvPr/>
        </p:nvSpPr>
        <p:spPr>
          <a:xfrm>
            <a:off x="2690815" y="994525"/>
            <a:ext cx="3822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APS – Atenção Primária à Saúde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799F97D-06F2-4C59-6174-1B894332A3BE}"/>
              </a:ext>
            </a:extLst>
          </p:cNvPr>
          <p:cNvSpPr txBox="1"/>
          <p:nvPr/>
        </p:nvSpPr>
        <p:spPr>
          <a:xfrm>
            <a:off x="2690814" y="1599816"/>
            <a:ext cx="143020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o primeiro nível de contato dos indivíduos, famílias e comunidades com o sistema de saúde. </a:t>
            </a:r>
          </a:p>
          <a:p>
            <a:pPr algn="ctr"/>
            <a:endParaRPr lang="pt-BR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Ela tem um papel central no cuidado contínuo e integral, promovendo saúde, prevenindo doenças, tratando problemas comuns e gerenciando condições crônicas.</a:t>
            </a:r>
          </a:p>
        </p:txBody>
      </p:sp>
      <p:pic>
        <p:nvPicPr>
          <p:cNvPr id="1026" name="Picture 2" descr="Covid-19: Pesquisa aponta necessidade de investir em APS">
            <a:extLst>
              <a:ext uri="{FF2B5EF4-FFF2-40B4-BE49-F238E27FC236}">
                <a16:creationId xmlns:a16="http://schemas.microsoft.com/office/drawing/2014/main" id="{CECB005D-9E50-878E-CF7B-7BBB6ACF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804" y="3127276"/>
            <a:ext cx="33147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02B016-23D4-21CC-7F24-C03A9CCD1BAC}"/>
              </a:ext>
            </a:extLst>
          </p:cNvPr>
          <p:cNvSpPr txBox="1"/>
          <p:nvPr/>
        </p:nvSpPr>
        <p:spPr>
          <a:xfrm>
            <a:off x="1151112" y="8830810"/>
            <a:ext cx="15481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i="1" dirty="0">
                <a:solidFill>
                  <a:schemeClr val="tx2">
                    <a:lumMod val="75000"/>
                  </a:schemeClr>
                </a:solidFill>
                <a:effectLst/>
              </a:rPr>
              <a:t>Segundo o Ministério da Saúde (MS), a resolutividade esperada dos serviços de APS é de 85%. </a:t>
            </a:r>
          </a:p>
          <a:p>
            <a:pPr algn="ctr"/>
            <a:r>
              <a:rPr lang="pt-BR" sz="1600" i="1" dirty="0">
                <a:solidFill>
                  <a:schemeClr val="tx2">
                    <a:lumMod val="75000"/>
                  </a:schemeClr>
                </a:solidFill>
                <a:effectLst/>
              </a:rPr>
              <a:t>Uma vez que esse índice é atingido, significa que as Unidades Básicas de Saúde (UBSs) conseguem resolver grande maioria dos </a:t>
            </a:r>
          </a:p>
          <a:p>
            <a:pPr algn="ctr"/>
            <a:r>
              <a:rPr lang="pt-BR" sz="1600" i="1" dirty="0">
                <a:solidFill>
                  <a:schemeClr val="tx2">
                    <a:lumMod val="75000"/>
                  </a:schemeClr>
                </a:solidFill>
                <a:effectLst/>
              </a:rPr>
              <a:t>problemas sem a necessidade de especialista</a:t>
            </a:r>
            <a:endParaRPr lang="pt-BR" sz="1600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60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41223-D9A9-1B20-22A7-8D09DBBF1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D9252F3-96AA-E382-13AC-2DA89754F1F5}"/>
              </a:ext>
            </a:extLst>
          </p:cNvPr>
          <p:cNvSpPr txBox="1"/>
          <p:nvPr/>
        </p:nvSpPr>
        <p:spPr>
          <a:xfrm>
            <a:off x="2690815" y="486694"/>
            <a:ext cx="37536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7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Público de Saúde</a:t>
            </a:r>
          </a:p>
        </p:txBody>
      </p:sp>
      <p:sp>
        <p:nvSpPr>
          <p:cNvPr id="9" name="Retângulo 8">
            <a:hlinkClick r:id="rId2"/>
            <a:extLst>
              <a:ext uri="{FF2B5EF4-FFF2-40B4-BE49-F238E27FC236}">
                <a16:creationId xmlns:a16="http://schemas.microsoft.com/office/drawing/2014/main" id="{D8065CA2-4A70-E988-8FE5-A30821A315D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2" name="Retângulo 11">
            <a:hlinkClick r:id="rId2"/>
            <a:extLst>
              <a:ext uri="{FF2B5EF4-FFF2-40B4-BE49-F238E27FC236}">
                <a16:creationId xmlns:a16="http://schemas.microsoft.com/office/drawing/2014/main" id="{DAF1483C-3B04-0441-8864-EDDBFBF51CC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338EBC-25D2-B0FD-45BE-06415054DDBF}"/>
              </a:ext>
            </a:extLst>
          </p:cNvPr>
          <p:cNvSpPr txBox="1"/>
          <p:nvPr/>
        </p:nvSpPr>
        <p:spPr>
          <a:xfrm>
            <a:off x="2690815" y="994525"/>
            <a:ext cx="3822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APS – Atenção Primária à Saúde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48C6CA9-E77E-D371-BB9A-0EB5E98E4A0B}"/>
              </a:ext>
            </a:extLst>
          </p:cNvPr>
          <p:cNvSpPr txBox="1"/>
          <p:nvPr/>
        </p:nvSpPr>
        <p:spPr>
          <a:xfrm>
            <a:off x="1142643" y="6791710"/>
            <a:ext cx="87849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i="1" dirty="0">
                <a:solidFill>
                  <a:schemeClr val="tx2">
                    <a:lumMod val="75000"/>
                  </a:schemeClr>
                </a:solidFill>
                <a:effectLst/>
              </a:rPr>
              <a:t>É complicado a mensuração correta dos resultados apresentados pela APS em diversos países, mas existem divulgações esparsas citando resultados médios</a:t>
            </a:r>
          </a:p>
          <a:p>
            <a:pPr algn="ctr"/>
            <a:endParaRPr lang="pt-BR" sz="1600" b="1" i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pt-BR" sz="1600" b="1" i="1" dirty="0">
                <a:solidFill>
                  <a:schemeClr val="tx2">
                    <a:lumMod val="75000"/>
                  </a:schemeClr>
                </a:solidFill>
              </a:rPr>
              <a:t>Na teoria a APS deveria garantir pelo menos 80% de resultado, evitando seguir com o paciente a cuidados mais especializados e tecnológicos</a:t>
            </a:r>
            <a:endParaRPr lang="pt-BR" sz="1600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3" name="Imagem 22" descr="Tabela&#10;&#10;O conteúdo gerado por IA pode estar incorreto.">
            <a:extLst>
              <a:ext uri="{FF2B5EF4-FFF2-40B4-BE49-F238E27FC236}">
                <a16:creationId xmlns:a16="http://schemas.microsoft.com/office/drawing/2014/main" id="{E42A5C25-F9AE-6001-26BC-AE84F903D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00" y="2171851"/>
            <a:ext cx="3312368" cy="4305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456400B-BB62-64F0-2E74-7F6B974053C8}"/>
              </a:ext>
            </a:extLst>
          </p:cNvPr>
          <p:cNvSpPr txBox="1"/>
          <p:nvPr/>
        </p:nvSpPr>
        <p:spPr>
          <a:xfrm>
            <a:off x="935088" y="9232828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Fontes:</a:t>
            </a:r>
          </a:p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sanare.emnuvens.com.br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sanare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article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/1224/655</a:t>
            </a:r>
          </a:p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www.scielo.br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tes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/a/ytt7PQmYhD7QBkvDp3tBmYM/?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pdf&amp;lang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pt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www.nescon.medicina.ufmg.br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/biblioteca/imagem/Resolutividade_aten%C3%A7ao_basica.pdf?utm_source=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chatgpt.com</a:t>
            </a:r>
            <a:endParaRPr lang="pt-BR" sz="1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15E528-1CB9-9AB7-0F30-FE0316094545}"/>
              </a:ext>
            </a:extLst>
          </p:cNvPr>
          <p:cNvSpPr txBox="1"/>
          <p:nvPr/>
        </p:nvSpPr>
        <p:spPr>
          <a:xfrm>
            <a:off x="4211452" y="1802022"/>
            <a:ext cx="2376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1" dirty="0">
                <a:solidFill>
                  <a:schemeClr val="tx2">
                    <a:lumMod val="75000"/>
                  </a:schemeClr>
                </a:solidFill>
                <a:effectLst/>
              </a:rPr>
              <a:t>Resultados Médios</a:t>
            </a:r>
            <a:endParaRPr lang="pt-BR" dirty="0"/>
          </a:p>
        </p:txBody>
      </p:sp>
      <p:pic>
        <p:nvPicPr>
          <p:cNvPr id="13" name="Imagem 12" descr="Desenho de cores diferentes&#10;&#10;O conteúdo gerado por IA pode estar incorreto.">
            <a:extLst>
              <a:ext uri="{FF2B5EF4-FFF2-40B4-BE49-F238E27FC236}">
                <a16:creationId xmlns:a16="http://schemas.microsoft.com/office/drawing/2014/main" id="{8EC42359-33B7-56BF-847F-E7367C57E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088" y="2171354"/>
            <a:ext cx="6856040" cy="6856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B9EC7EC-6294-057E-C4B0-74CA6872B6B7}"/>
              </a:ext>
            </a:extLst>
          </p:cNvPr>
          <p:cNvSpPr txBox="1"/>
          <p:nvPr/>
        </p:nvSpPr>
        <p:spPr>
          <a:xfrm>
            <a:off x="10090102" y="9096882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Imagem gerada pelo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Copilot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2025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086142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588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Único de Saúde (SUS)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6CDB8D-E967-C817-660F-1BAC88BA1A1B}"/>
              </a:ext>
            </a:extLst>
          </p:cNvPr>
          <p:cNvSpPr/>
          <p:nvPr/>
        </p:nvSpPr>
        <p:spPr>
          <a:xfrm>
            <a:off x="2697322" y="8671892"/>
            <a:ext cx="3672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IQVIA e Observatório de Oncologia, 2018</a:t>
            </a: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4A7125E-5825-FCB2-4A49-B7085B4FC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4" y="1615108"/>
            <a:ext cx="12694372" cy="7128792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E3BED0D8-874A-D813-ED3F-05EDA58AE9C9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425636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47F4D68F-513B-4144-BC6B-C57A391F726F}"/>
              </a:ext>
            </a:extLst>
          </p:cNvPr>
          <p:cNvSpPr txBox="1">
            <a:spLocks/>
          </p:cNvSpPr>
          <p:nvPr/>
        </p:nvSpPr>
        <p:spPr>
          <a:xfrm>
            <a:off x="2663280" y="5359524"/>
            <a:ext cx="12241360" cy="3240360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A9AD5AC-0BCC-594E-B39D-B712B0C552EC}"/>
              </a:ext>
            </a:extLst>
          </p:cNvPr>
          <p:cNvSpPr txBox="1"/>
          <p:nvPr/>
        </p:nvSpPr>
        <p:spPr>
          <a:xfrm>
            <a:off x="5309197" y="2193545"/>
            <a:ext cx="784073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2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Sistemas de Saúde no Brasil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30B625-F2A7-8748-8E99-20C5236C1593}"/>
              </a:ext>
            </a:extLst>
          </p:cNvPr>
          <p:cNvSpPr txBox="1"/>
          <p:nvPr/>
        </p:nvSpPr>
        <p:spPr>
          <a:xfrm>
            <a:off x="5111549" y="3843906"/>
            <a:ext cx="8064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____________________________________________</a:t>
            </a:r>
          </a:p>
          <a:p>
            <a:pPr algn="ctr"/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Histórico, desenvolvimento e modelos de análise de sistemas de saúde</a:t>
            </a:r>
          </a:p>
          <a:p>
            <a:pPr algn="ctr"/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____________________________________________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E63607-1678-D340-837D-4161F528390B}"/>
              </a:ext>
            </a:extLst>
          </p:cNvPr>
          <p:cNvSpPr txBox="1"/>
          <p:nvPr/>
        </p:nvSpPr>
        <p:spPr>
          <a:xfrm>
            <a:off x="6972028" y="6425706"/>
            <a:ext cx="43439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Curso: MBA Executivo</a:t>
            </a:r>
          </a:p>
          <a:p>
            <a:pPr algn="ctr"/>
            <a:endParaRPr lang="pt-BR" sz="2200" u="sng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Professor: Fernando Fernandes</a:t>
            </a:r>
          </a:p>
          <a:p>
            <a:pPr algn="ctr"/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Coordenadora: Adriana Maria André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22B12C1-4236-494F-92CF-34525815708D}"/>
              </a:ext>
            </a:extLst>
          </p:cNvPr>
          <p:cNvSpPr txBox="1"/>
          <p:nvPr/>
        </p:nvSpPr>
        <p:spPr>
          <a:xfrm>
            <a:off x="12842882" y="9611771"/>
            <a:ext cx="1620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Bloco: 01 / 05</a:t>
            </a:r>
          </a:p>
        </p:txBody>
      </p:sp>
    </p:spTree>
    <p:extLst>
      <p:ext uri="{BB962C8B-B14F-4D97-AF65-F5344CB8AC3E}">
        <p14:creationId xmlns:p14="http://schemas.microsoft.com/office/powerpoint/2010/main" val="3962265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588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Único de Saúde (SUS)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DA0E732-5645-BCA3-2861-9727CB16B499}"/>
              </a:ext>
            </a:extLst>
          </p:cNvPr>
          <p:cNvSpPr/>
          <p:nvPr/>
        </p:nvSpPr>
        <p:spPr>
          <a:xfrm>
            <a:off x="2828466" y="8850294"/>
            <a:ext cx="3177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IQVIA e Observatório de Oncologia, 2018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9EB0C0-62D8-E71E-9399-55597C4CC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02" y="1913098"/>
            <a:ext cx="10196345" cy="998154"/>
          </a:xfrm>
          <a:prstGeom prst="rect">
            <a:avLst/>
          </a:prstGeom>
        </p:spPr>
      </p:pic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CFC71511-55AF-9C67-14A0-65E909DD7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20" y="3055268"/>
            <a:ext cx="5753100" cy="5689600"/>
          </a:xfrm>
          <a:prstGeom prst="rect">
            <a:avLst/>
          </a:prstGeom>
        </p:spPr>
      </p:pic>
      <p:pic>
        <p:nvPicPr>
          <p:cNvPr id="9" name="Imagem 8" descr="Gráfico, Gráfico de bolhas&#10;&#10;Descrição gerada automaticamente">
            <a:extLst>
              <a:ext uri="{FF2B5EF4-FFF2-40B4-BE49-F238E27FC236}">
                <a16:creationId xmlns:a16="http://schemas.microsoft.com/office/drawing/2014/main" id="{D7791B4B-7AB8-DA69-A113-C33D27AC7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66" y="3055268"/>
            <a:ext cx="5918200" cy="5689600"/>
          </a:xfrm>
          <a:prstGeom prst="rect">
            <a:avLst/>
          </a:prstGeom>
        </p:spPr>
      </p:pic>
      <p:sp>
        <p:nvSpPr>
          <p:cNvPr id="3" name="Retângulo 2">
            <a:hlinkClick r:id="rId5"/>
            <a:extLst>
              <a:ext uri="{FF2B5EF4-FFF2-40B4-BE49-F238E27FC236}">
                <a16:creationId xmlns:a16="http://schemas.microsoft.com/office/drawing/2014/main" id="{0E26D614-41A6-E2EB-8663-B249EE155DD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464857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588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Único de Saúde (SUS)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B8662E8-5FEA-97D3-9A19-A7E4D976CF40}"/>
              </a:ext>
            </a:extLst>
          </p:cNvPr>
          <p:cNvSpPr/>
          <p:nvPr/>
        </p:nvSpPr>
        <p:spPr>
          <a:xfrm>
            <a:off x="2663280" y="8976474"/>
            <a:ext cx="3672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IQVIA e Observatório de Oncologia, 2018</a:t>
            </a:r>
          </a:p>
        </p:txBody>
      </p:sp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4C0FC066-0CF5-E3CA-DEA3-187439718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5" y="1788666"/>
            <a:ext cx="12764451" cy="7243266"/>
          </a:xfrm>
          <a:prstGeom prst="rect">
            <a:avLst/>
          </a:prstGeom>
        </p:spPr>
      </p:pic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CE25AC1D-8184-A6D8-29D5-B151D749311F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615574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588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Único de Saúde (SUS)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FB86F1D-8320-35D0-C447-D79FF6D2E748}"/>
              </a:ext>
            </a:extLst>
          </p:cNvPr>
          <p:cNvSpPr/>
          <p:nvPr/>
        </p:nvSpPr>
        <p:spPr>
          <a:xfrm>
            <a:off x="2807296" y="9108103"/>
            <a:ext cx="3672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IQVIA e Observatório de Oncologia, 2018</a:t>
            </a:r>
          </a:p>
        </p:txBody>
      </p:sp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ACFBB1AC-5FC2-91D5-DA3D-29DA27675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02" y="1644650"/>
            <a:ext cx="12766082" cy="7459290"/>
          </a:xfrm>
          <a:prstGeom prst="rect">
            <a:avLst/>
          </a:prstGeom>
        </p:spPr>
      </p:pic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91D1D835-4D59-C181-683B-46FE04299AC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367772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4466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2020 – 30 anos de SUS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439CC22-BFA8-C44E-B574-AEA0980176BC}"/>
              </a:ext>
            </a:extLst>
          </p:cNvPr>
          <p:cNvSpPr/>
          <p:nvPr/>
        </p:nvSpPr>
        <p:spPr>
          <a:xfrm>
            <a:off x="3167337" y="2047156"/>
            <a:ext cx="11588659" cy="464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 é a política pública de maior impacto em relação a Inclusão Social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Sua capilaridade é incomparável, mesmo com sistema privado de saúde e de outros países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Excelente estratégia de Atenção Primária de Saúde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grande problema é o tempo que o paciente leva da Atenção Primária para níveis de atenção mais especializadas (2ª e 3ª)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Universalidade é um grande diferencial, mas ao mesmo tempo um dos maiores desafios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Pandemia de COVID-19 foi o maior teste do SUS em toda sua história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Epidemias de Dengue, Gripes, Chicungunha</a:t>
            </a:r>
            <a:r>
              <a:rPr lang="pt-BR" sz="2400" dirty="0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cs typeface="Calibri" panose="020F0502020204030204" pitchFamily="34" charset="0"/>
              </a:rPr>
              <a:t> 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Google Sans"/>
                <a:cs typeface="Calibri" panose="020F0502020204030204" pitchFamily="34" charset="0"/>
              </a:rPr>
              <a:t> e Zika ainda são transtornos recorrentes</a:t>
            </a: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22AB6D-999E-B445-B205-291922D38249}"/>
              </a:ext>
            </a:extLst>
          </p:cNvPr>
          <p:cNvSpPr txBox="1"/>
          <p:nvPr/>
        </p:nvSpPr>
        <p:spPr>
          <a:xfrm>
            <a:off x="3023320" y="1523936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de 30 anos de SUS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BA049EC-3909-E245-AEA0-FAF03F436A8B}"/>
              </a:ext>
            </a:extLst>
          </p:cNvPr>
          <p:cNvGrpSpPr/>
          <p:nvPr/>
        </p:nvGrpSpPr>
        <p:grpSpPr>
          <a:xfrm>
            <a:off x="2685080" y="6727677"/>
            <a:ext cx="12241360" cy="1919177"/>
            <a:chOff x="2033464" y="2747950"/>
            <a:chExt cx="8586651" cy="1427964"/>
          </a:xfrm>
        </p:grpSpPr>
        <p:sp>
          <p:nvSpPr>
            <p:cNvPr id="11" name="Espaço Reservado para Texto 2">
              <a:extLst>
                <a:ext uri="{FF2B5EF4-FFF2-40B4-BE49-F238E27FC236}">
                  <a16:creationId xmlns:a16="http://schemas.microsoft.com/office/drawing/2014/main" id="{1EF0878F-4B54-6F46-8740-1F7466A15D7B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Espaço Reservado para Texto 3">
              <a:extLst>
                <a:ext uri="{FF2B5EF4-FFF2-40B4-BE49-F238E27FC236}">
                  <a16:creationId xmlns:a16="http://schemas.microsoft.com/office/drawing/2014/main" id="{7EEE05A8-3758-9046-84BF-7C3D9ECFACF0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8F6A552-163F-1E4A-B4C9-57E3BD0A1B24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Retângulo 22">
            <a:hlinkClick r:id="rId2"/>
            <a:extLst>
              <a:ext uri="{FF2B5EF4-FFF2-40B4-BE49-F238E27FC236}">
                <a16:creationId xmlns:a16="http://schemas.microsoft.com/office/drawing/2014/main" id="{7816327E-43AC-AE38-5B58-1945C1C9168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1026" name="Picture 2" descr="Casos de Dengue, Zica e Chicungunha, aumentam no verão - Jornal O Celeiro">
            <a:extLst>
              <a:ext uri="{FF2B5EF4-FFF2-40B4-BE49-F238E27FC236}">
                <a16:creationId xmlns:a16="http://schemas.microsoft.com/office/drawing/2014/main" id="{5258711D-9E8F-42C6-9452-1AD2D1D3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08" y="7454889"/>
            <a:ext cx="2902868" cy="203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va Gripe: diferenças, sintomas e como prevenir">
            <a:extLst>
              <a:ext uri="{FF2B5EF4-FFF2-40B4-BE49-F238E27FC236}">
                <a16:creationId xmlns:a16="http://schemas.microsoft.com/office/drawing/2014/main" id="{A1E8CF16-5B34-C58A-78B5-3F1D53BD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360" y="7454889"/>
            <a:ext cx="3168780" cy="203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rus Zika e microcefalia congenita. G.R.E. Lazio: &quot;Ricerca italiana  smentisce il collegamento&quot; | FreedomPress">
            <a:extLst>
              <a:ext uri="{FF2B5EF4-FFF2-40B4-BE49-F238E27FC236}">
                <a16:creationId xmlns:a16="http://schemas.microsoft.com/office/drawing/2014/main" id="{B63179EB-1689-CF57-3359-B395EAD4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945" y="7402016"/>
            <a:ext cx="4275161" cy="2084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304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41221-7531-74B8-F2C2-FC0A569DC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AB061D0-133D-F1D4-ED06-79BB3CCCAB4D}"/>
              </a:ext>
            </a:extLst>
          </p:cNvPr>
          <p:cNvSpPr txBox="1"/>
          <p:nvPr/>
        </p:nvSpPr>
        <p:spPr>
          <a:xfrm>
            <a:off x="2663281" y="318965"/>
            <a:ext cx="4418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2020 – 30 anos de SUS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A25476-0A3F-DD20-94D5-594AB53C8D95}"/>
              </a:ext>
            </a:extLst>
          </p:cNvPr>
          <p:cNvSpPr txBox="1"/>
          <p:nvPr/>
        </p:nvSpPr>
        <p:spPr>
          <a:xfrm>
            <a:off x="2519264" y="950488"/>
            <a:ext cx="593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IDSUS – Índice de Desempenho do SUS</a:t>
            </a:r>
          </a:p>
        </p:txBody>
      </p:sp>
      <p:sp>
        <p:nvSpPr>
          <p:cNvPr id="23" name="Retângulo 22">
            <a:hlinkClick r:id="rId2"/>
            <a:extLst>
              <a:ext uri="{FF2B5EF4-FFF2-40B4-BE49-F238E27FC236}">
                <a16:creationId xmlns:a16="http://schemas.microsoft.com/office/drawing/2014/main" id="{7AC0097F-5EAE-8334-CC19-8A25987E2C4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4C05934-BDDA-BD52-FE32-9CC730B40501}"/>
              </a:ext>
            </a:extLst>
          </p:cNvPr>
          <p:cNvSpPr txBox="1"/>
          <p:nvPr/>
        </p:nvSpPr>
        <p:spPr>
          <a:xfrm>
            <a:off x="2519264" y="1554196"/>
            <a:ext cx="148336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Criado pelo Ministério da Saúde em 2012, para medir o desempenho dos serviços de saúde oferecidos pelo SUS em diferentes municípios e estados do país. </a:t>
            </a:r>
            <a:b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índice variava de 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a 10</a:t>
            </a:r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sendo que quanto maior o valor, melhor o desempenho do sistema. Ele era composto por dois grandes eixos:</a:t>
            </a: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Acesso aos Serviços de Saúde</a:t>
            </a:r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(40% do índice total):</a:t>
            </a: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• Avaliava a facilidade de acesso aos serviços básicos, especializados, hospitalares e de urgência.</a:t>
            </a:r>
          </a:p>
          <a:p>
            <a:pPr lvl="1"/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Efetividade dos Serviços de Saúde</a:t>
            </a:r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(60% do índice total):</a:t>
            </a: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• Medição da qualidade do atendimento prestado em relação aos resultados de saúde da população.</a:t>
            </a:r>
          </a:p>
        </p:txBody>
      </p:sp>
      <p:pic>
        <p:nvPicPr>
          <p:cNvPr id="4098" name="Picture 2" descr="IDSUS: um ranking para a saúde | ICICT | Fiocruz">
            <a:extLst>
              <a:ext uri="{FF2B5EF4-FFF2-40B4-BE49-F238E27FC236}">
                <a16:creationId xmlns:a16="http://schemas.microsoft.com/office/drawing/2014/main" id="{520ED879-4257-3019-841B-798CBCF7E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127" y="4442855"/>
            <a:ext cx="6048672" cy="4999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8785287-8E36-E4FA-1ACF-E17A9DF94236}"/>
              </a:ext>
            </a:extLst>
          </p:cNvPr>
          <p:cNvSpPr txBox="1"/>
          <p:nvPr/>
        </p:nvSpPr>
        <p:spPr>
          <a:xfrm>
            <a:off x="2519264" y="4288890"/>
            <a:ext cx="8352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24 indicadores eram utilizados, divididos em 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atenção básica, atenção de média e alta complexidade, e urgência/emergência</a:t>
            </a:r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b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 avaliação de 2012</a:t>
            </a: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A média nacional do IDSUS foi de 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5,47</a:t>
            </a:r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lvl="1"/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Regiões Norte e Nordeste apresentaram os menores índices, refletindo desigualdades no acesso e qualidade dos serviços.</a:t>
            </a:r>
          </a:p>
          <a:p>
            <a:pPr lvl="1"/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Sul e Sudeste tiveram melhores pontuações, com maior infraestrutura e cobertura de serviços.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3EB998-587B-FA88-0427-270C95B11535}"/>
              </a:ext>
            </a:extLst>
          </p:cNvPr>
          <p:cNvSpPr txBox="1"/>
          <p:nvPr/>
        </p:nvSpPr>
        <p:spPr>
          <a:xfrm>
            <a:off x="1872208" y="8161877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i="1" dirty="0">
                <a:solidFill>
                  <a:schemeClr val="tx2">
                    <a:lumMod val="75000"/>
                  </a:schemeClr>
                </a:solidFill>
              </a:rPr>
              <a:t>Críticas ao IDSUS</a:t>
            </a:r>
            <a:endParaRPr lang="pt-BR" sz="1800" i="1" dirty="0">
              <a:solidFill>
                <a:schemeClr val="tx2">
                  <a:lumMod val="75000"/>
                </a:schemeClr>
              </a:solidFill>
            </a:endParaRPr>
          </a:p>
          <a:p>
            <a:pPr marL="971369" lvl="1" indent="-285750" algn="ctr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tx2">
                    <a:lumMod val="75000"/>
                  </a:schemeClr>
                </a:solidFill>
              </a:rPr>
              <a:t>índice difícil de interpretar e aplicar de forma prática</a:t>
            </a:r>
          </a:p>
          <a:p>
            <a:pPr marL="971369" lvl="1" indent="-285750" algn="ctr">
              <a:buFont typeface="Arial" panose="020B0604020202020204" pitchFamily="34" charset="0"/>
              <a:buChar char="•"/>
            </a:pPr>
            <a:endParaRPr lang="pt-BR" sz="1800" i="1" dirty="0">
              <a:solidFill>
                <a:schemeClr val="tx2">
                  <a:lumMod val="75000"/>
                </a:schemeClr>
              </a:solidFill>
            </a:endParaRPr>
          </a:p>
          <a:p>
            <a:pPr marL="971369" lvl="1" indent="-285750" algn="ctr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tx2">
                    <a:lumMod val="75000"/>
                  </a:schemeClr>
                </a:solidFill>
              </a:rPr>
              <a:t>O IDSUS foi utilizado uma única vez (2012) e depois descontinuado, dificultando o acompanhamento da evolução do desempenho 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07E3C4-5C9C-7B2F-C3E4-46640984FFD9}"/>
              </a:ext>
            </a:extLst>
          </p:cNvPr>
          <p:cNvSpPr txBox="1"/>
          <p:nvPr/>
        </p:nvSpPr>
        <p:spPr>
          <a:xfrm>
            <a:off x="11110817" y="9506513"/>
            <a:ext cx="581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</a:t>
            </a:r>
            <a:r>
              <a:rPr lang="pt-BR" sz="1200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IDSUS: um ranking para a saúde, Fioc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ruz, 2017</a:t>
            </a:r>
            <a:endParaRPr lang="pt-BR" sz="1200" i="1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7099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5112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Privado de Saúde</a:t>
            </a:r>
          </a:p>
        </p:txBody>
      </p:sp>
      <p:pic>
        <p:nvPicPr>
          <p:cNvPr id="3" name="Imagem 2" descr="Mão segurando objeto azul&#10;&#10;Descrição gerada automaticamente com confiança média">
            <a:extLst>
              <a:ext uri="{FF2B5EF4-FFF2-40B4-BE49-F238E27FC236}">
                <a16:creationId xmlns:a16="http://schemas.microsoft.com/office/drawing/2014/main" id="{C4CEB05B-4FE4-AA44-8A22-B38B3198F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0" y="1233878"/>
            <a:ext cx="8267700" cy="61341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1FB1465-B50C-2F4D-9B6C-1192AAEA5722}"/>
              </a:ext>
            </a:extLst>
          </p:cNvPr>
          <p:cNvSpPr/>
          <p:nvPr/>
        </p:nvSpPr>
        <p:spPr>
          <a:xfrm>
            <a:off x="1664205" y="7636560"/>
            <a:ext cx="1495959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 operadora de plano de assistência à saúde é definida como a pessoa jurídica registrada na Agência Nacional de Saúde (ANS) que administra, comercializa ou disponibiliza planos de assistência à saúde. </a:t>
            </a:r>
          </a:p>
          <a:p>
            <a:pPr algn="ctr"/>
            <a:endParaRPr lang="pt-BR" sz="2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forma geral, a operadora vende os referidos planos e realiza diferentes tipos de atendimento ao cliente.</a:t>
            </a:r>
          </a:p>
          <a:p>
            <a:pPr algn="ctr"/>
            <a:r>
              <a:rPr lang="pt-BR" sz="2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Além disso, oferece prestação continuada de serviços ou coberturas com a finalidade de garantir assistência à saúde.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5CAF0819-0022-725F-6CBF-5E3735C4FB98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675061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1095480" y="282285"/>
            <a:ext cx="5112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Privado de Saúde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C25500-F5EF-964D-B73B-8E432D27B007}"/>
              </a:ext>
            </a:extLst>
          </p:cNvPr>
          <p:cNvSpPr/>
          <p:nvPr/>
        </p:nvSpPr>
        <p:spPr>
          <a:xfrm>
            <a:off x="1095480" y="1351345"/>
            <a:ext cx="12425081" cy="8799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1944 - Banco do Brasil constitui sua caixa de aposentadoria e pensão (CAP) - Cassi, que é o mais antigo plano de saúde no Brasil ainda em operação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Década de 50 - Planos de saúde comerciais, com clientelas abertas, surgem na modalidade medicina de grupo no ABC paulista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1956 – Fundada a Policlínica Central, em São Paulo (“1ª plano de saúde”) </a:t>
            </a:r>
          </a:p>
          <a:p>
            <a:pPr>
              <a:lnSpc>
                <a:spcPct val="200000"/>
              </a:lnSpc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Década 60 – Surgiu a Saúde Suplementar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Empresas começam oferecer assistência de saúde aos seus funcionários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1967 – É organizada a primeira cooperativa médica brasileira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1998 – Lei 9.656 regulamenta os planos e seguros de saúde, formalizando responsabilidades contratuais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2000 - Criação da ANS (Agência Nacional de Saúde Suplementar) - Lei 9.961 (Vinculada ao Ministério da Saúde, subordinado às diretrizes do CONSU)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D1FB3A5-C8DC-B643-BD7A-EE340D0CD77F}"/>
              </a:ext>
            </a:extLst>
          </p:cNvPr>
          <p:cNvSpPr/>
          <p:nvPr/>
        </p:nvSpPr>
        <p:spPr>
          <a:xfrm>
            <a:off x="8211930" y="209531"/>
            <a:ext cx="9773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Setor brasileiro de planos de saúde é um dos maiores sistemas privados de saúde do mundo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1111626" y="1069526"/>
            <a:ext cx="47547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História da Saúde Suplementar no Brasil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FD3678D-1AC9-3F98-27A0-D63368B3A487}"/>
              </a:ext>
            </a:extLst>
          </p:cNvPr>
          <p:cNvSpPr txBox="1"/>
          <p:nvPr/>
        </p:nvSpPr>
        <p:spPr>
          <a:xfrm>
            <a:off x="13520561" y="642129"/>
            <a:ext cx="4301274" cy="90566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200" b="1" i="1" dirty="0">
                <a:solidFill>
                  <a:srgbClr val="002060"/>
                </a:solidFill>
              </a:rPr>
              <a:t>Saúde Pública no Brasil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1923 - Surgiam as Caixas de Pensão (</a:t>
            </a:r>
            <a:r>
              <a:rPr lang="pt-BR" sz="1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CAPs</a:t>
            </a: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– Fundos geridos e financiados por patrões e empregados:</a:t>
            </a:r>
          </a:p>
          <a:p>
            <a:pPr marL="97137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Aposentadoria</a:t>
            </a:r>
          </a:p>
          <a:p>
            <a:pPr marL="971369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Remédios</a:t>
            </a:r>
          </a:p>
          <a:p>
            <a:pPr marL="971369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Assistência de saúde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1943 – Consolidação das Leis Trabalhistas (CLT)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CAPs</a:t>
            </a: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foram unificadas em </a:t>
            </a:r>
            <a:r>
              <a:rPr lang="pt-BR" sz="1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IAPs</a:t>
            </a: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(Institutos de Aposentadoria e Pensões)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1953 – Criado o Ministério da Saúde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1960 – </a:t>
            </a:r>
            <a:r>
              <a:rPr lang="pt-BR" sz="16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IAPs</a:t>
            </a: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foram unificados no INPS (Instituto Nacional de Previdência Social)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1988 – Criado SUS na Constituinte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1990 – Lei orgânica da saúde (direito à saúde universal e gratuita - Lei nº 8080/1990)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1999 – Criação da ANVISA (Agência Nacional de Vigilância Sanitária)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2000 – Emenda Constitucional 29 </a:t>
            </a:r>
          </a:p>
          <a:p>
            <a:pPr>
              <a:lnSpc>
                <a:spcPct val="150000"/>
              </a:lnSpc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(sistema tripartite)</a:t>
            </a:r>
          </a:p>
          <a:p>
            <a:pPr marL="1028519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Orçamento da União</a:t>
            </a:r>
          </a:p>
          <a:p>
            <a:pPr marL="1028519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Orçamento dos Estados</a:t>
            </a:r>
          </a:p>
          <a:p>
            <a:pPr marL="1028519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16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Orçamento dos Municípios</a:t>
            </a:r>
          </a:p>
        </p:txBody>
      </p:sp>
      <p:sp>
        <p:nvSpPr>
          <p:cNvPr id="5" name="Retângulo 4">
            <a:hlinkClick r:id="rId2"/>
            <a:extLst>
              <a:ext uri="{FF2B5EF4-FFF2-40B4-BE49-F238E27FC236}">
                <a16:creationId xmlns:a16="http://schemas.microsoft.com/office/drawing/2014/main" id="{C131A40B-2842-4CB3-19C6-33419BD166E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13" name="Picture 2" descr="Consumidor-RS::">
            <a:extLst>
              <a:ext uri="{FF2B5EF4-FFF2-40B4-BE49-F238E27FC236}">
                <a16:creationId xmlns:a16="http://schemas.microsoft.com/office/drawing/2014/main" id="{BF53BC46-ACBE-6149-C615-16318C33E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53" y="4984392"/>
            <a:ext cx="1246453" cy="8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nformequim">
            <a:extLst>
              <a:ext uri="{FF2B5EF4-FFF2-40B4-BE49-F238E27FC236}">
                <a16:creationId xmlns:a16="http://schemas.microsoft.com/office/drawing/2014/main" id="{8F21221E-C19D-EAF7-8876-C32F9C501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93" y="4984392"/>
            <a:ext cx="1033098" cy="88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Golden Cross Plano de saúde - Oficial Planos de Saúde">
            <a:extLst>
              <a:ext uri="{FF2B5EF4-FFF2-40B4-BE49-F238E27FC236}">
                <a16:creationId xmlns:a16="http://schemas.microsoft.com/office/drawing/2014/main" id="{5BF6C7E6-7920-4A36-C55B-D21FEC771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280" y="4984392"/>
            <a:ext cx="940046" cy="86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4219236E-E309-DA51-123E-7C2721FCA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435" y="4984392"/>
            <a:ext cx="1174421" cy="876345"/>
          </a:xfrm>
          <a:prstGeom prst="rect">
            <a:avLst/>
          </a:prstGeom>
        </p:spPr>
      </p:pic>
      <p:pic>
        <p:nvPicPr>
          <p:cNvPr id="17" name="Picture 8" descr="Como cancelar o plano Classes Laboriosas | Compare">
            <a:extLst>
              <a:ext uri="{FF2B5EF4-FFF2-40B4-BE49-F238E27FC236}">
                <a16:creationId xmlns:a16="http://schemas.microsoft.com/office/drawing/2014/main" id="{229FD304-2FFF-0F86-6ADB-6B8E82CCB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08" y="4778878"/>
            <a:ext cx="1196151" cy="119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3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417A949-13C5-9845-8163-8A2CDE38A486}"/>
              </a:ext>
            </a:extLst>
          </p:cNvPr>
          <p:cNvSpPr/>
          <p:nvPr/>
        </p:nvSpPr>
        <p:spPr>
          <a:xfrm>
            <a:off x="1223119" y="1590022"/>
            <a:ext cx="11230401" cy="812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Áreas: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Diretoria de Normas e Habilitação das Operadoras</a:t>
            </a:r>
          </a:p>
          <a:p>
            <a:pPr marL="1028519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funcionamento das operadoras, inclusive dos processos de intervenção e liquidação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Diretoria de Normas e Habilitação de Produtos</a:t>
            </a:r>
          </a:p>
          <a:p>
            <a:pPr marL="1028519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produtos, inclusive as autorizações de reajuste de contratos individuais e familiares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Diretoria de Fiscalização</a:t>
            </a:r>
          </a:p>
          <a:p>
            <a:pPr marL="1028519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fiscalização econômico-financeira, aspectos médico assistenciais e apoio ao consumidor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Diretoria de Desenvolvimento Setorial</a:t>
            </a:r>
          </a:p>
          <a:p>
            <a:pPr marL="1028519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ressarcimento ao SUS, melhoria da qualidade e competitividade do setor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Diretoria de Gestão</a:t>
            </a:r>
          </a:p>
          <a:p>
            <a:pPr marL="1028519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responsável pelo gerenciamento (recursos financeiros, recursos humanos, suprimentos, informática e informação)</a:t>
            </a:r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806F12A5-CE7F-AB2A-92D7-2B2CFA7B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69797"/>
            <a:ext cx="2952328" cy="1190996"/>
          </a:xfrm>
          <a:prstGeom prst="rect">
            <a:avLst/>
          </a:prstGeom>
        </p:spPr>
      </p:pic>
      <p:sp>
        <p:nvSpPr>
          <p:cNvPr id="7" name="Retângulo 6">
            <a:hlinkClick r:id="rId3"/>
            <a:extLst>
              <a:ext uri="{FF2B5EF4-FFF2-40B4-BE49-F238E27FC236}">
                <a16:creationId xmlns:a16="http://schemas.microsoft.com/office/drawing/2014/main" id="{5854DC4C-0472-7906-EDBC-3C27BCB7D5EA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F39822-77FE-20DE-F743-3F2E9CD14F69}"/>
              </a:ext>
            </a:extLst>
          </p:cNvPr>
          <p:cNvSpPr txBox="1"/>
          <p:nvPr/>
        </p:nvSpPr>
        <p:spPr>
          <a:xfrm>
            <a:off x="12453521" y="1783419"/>
            <a:ext cx="5471266" cy="711284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pt-BR"/>
            </a:defPPr>
            <a:lvl1pPr algn="ctr">
              <a:lnSpc>
                <a:spcPct val="150000"/>
              </a:lnSpc>
              <a:defRPr sz="2200" b="1" i="1">
                <a:solidFill>
                  <a:srgbClr val="002060"/>
                </a:solidFill>
                <a:latin typeface="+mn-lt"/>
                <a:cs typeface="+mn-cs"/>
              </a:defRPr>
            </a:lvl1pPr>
            <a:lvl2pPr marL="971369" lvl="1" indent="-285750">
              <a:lnSpc>
                <a:spcPct val="150000"/>
              </a:lnSpc>
              <a:buFont typeface="Wingdings" pitchFamily="2" charset="2"/>
              <a:buChar char="ü"/>
              <a:defRPr sz="1400" i="1">
                <a:solidFill>
                  <a:srgbClr val="002060"/>
                </a:solidFill>
                <a:latin typeface="+mn-lt"/>
                <a:cs typeface="+mn-cs"/>
              </a:defRPr>
            </a:lvl2pPr>
            <a:lvl3pPr marL="971370" lvl="2" indent="-285750">
              <a:lnSpc>
                <a:spcPct val="150000"/>
              </a:lnSpc>
              <a:buFont typeface="Wingdings" pitchFamily="2" charset="2"/>
              <a:buChar char="ü"/>
              <a:defRPr sz="1400" i="1">
                <a:solidFill>
                  <a:srgbClr val="002060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DIRETRIZES ESTRATÉGICAS</a:t>
            </a:r>
          </a:p>
          <a:p>
            <a:pPr marL="342900" indent="-342900" algn="l">
              <a:buAutoNum type="arabicPeriod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Ampliar a capacidade de participação dos usuários no setor, garantindo as coberturas ofertadas, impedindo a vinculação da assistência e dos preços às condições de saúde e idade</a:t>
            </a:r>
          </a:p>
          <a:p>
            <a:pPr marL="342900" indent="-342900" algn="l">
              <a:buAutoNum type="arabicPeriod"/>
            </a:pP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AutoNum type="arabicPeriod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Garantir o equilíbrio das informações aos agentes participantes do setor (usuários, operadoras, prestadores de serviço e SUS)</a:t>
            </a:r>
          </a:p>
          <a:p>
            <a:pPr marL="342900" indent="-342900" algn="l">
              <a:buAutoNum type="arabicPeriod"/>
            </a:pP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AutoNum type="arabicPeriod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Garantir o equilíbrio e a manutenção da estabilidade do setor (controlando a entrada, operação e saída das OPS do mercado)</a:t>
            </a:r>
          </a:p>
          <a:p>
            <a:pPr marL="342900" indent="-342900" algn="l">
              <a:buAutoNum type="arabicPeriod"/>
            </a:pP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AutoNum type="arabicPeriod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Assegurar aos usuários o acesso, o direito e a defesa dos seus interesses, no tocante à assistência privada à saúde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EFB84AB-199A-AE53-88AD-26DEBC60333B}"/>
              </a:ext>
            </a:extLst>
          </p:cNvPr>
          <p:cNvSpPr txBox="1"/>
          <p:nvPr/>
        </p:nvSpPr>
        <p:spPr>
          <a:xfrm>
            <a:off x="1277368" y="9749103"/>
            <a:ext cx="5987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Série ANS-1 - O Impacto da Regulamentação no Setor de Saúde Suplementar, Jul/2000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7712D1-9994-011C-3ED5-4B58486EDE62}"/>
              </a:ext>
            </a:extLst>
          </p:cNvPr>
          <p:cNvSpPr txBox="1"/>
          <p:nvPr/>
        </p:nvSpPr>
        <p:spPr>
          <a:xfrm>
            <a:off x="1095480" y="282285"/>
            <a:ext cx="5112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Privado de Saúde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214826-C2B9-7F8E-5523-BA4695CE7B44}"/>
              </a:ext>
            </a:extLst>
          </p:cNvPr>
          <p:cNvSpPr txBox="1"/>
          <p:nvPr/>
        </p:nvSpPr>
        <p:spPr>
          <a:xfrm>
            <a:off x="1111626" y="1069526"/>
            <a:ext cx="47547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História da Saúde Suplementar no Brasil</a:t>
            </a:r>
          </a:p>
        </p:txBody>
      </p:sp>
    </p:spTree>
    <p:extLst>
      <p:ext uri="{BB962C8B-B14F-4D97-AF65-F5344CB8AC3E}">
        <p14:creationId xmlns:p14="http://schemas.microsoft.com/office/powerpoint/2010/main" val="888043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417A949-13C5-9845-8163-8A2CDE38A486}"/>
              </a:ext>
            </a:extLst>
          </p:cNvPr>
          <p:cNvSpPr/>
          <p:nvPr/>
        </p:nvSpPr>
        <p:spPr>
          <a:xfrm>
            <a:off x="1606606" y="1712335"/>
            <a:ext cx="14185576" cy="7445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2001 – Criado o Sistema de Informações de Produtos (SIP) para acompanhamento da assistência prestada aos consumidores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2004 - Programa de Qualificação da Saúde Suplementar, que avalia a qualidade das operadoras e o desempenho institucional da ANS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2004 - Rol de Procedimentos e Eventos em Saúde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2005 - É criado o padrão TISS - Troca de Informação em Saúde Suplementar, que organiza e padroniza as informações trocadas entre prestadores de serviços e operadoras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2005 - implantação do conceito de promoção da saúde e prevenção de doenças na saúde suplementar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2010 - É criado o procedimento de Notificação de Investigação Preliminar – NIP, instrumento que visa a solução de conflitos entre consumidores e operadoras 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2011 – 1º repasse direto ao Fundo Nacional de Saúde, por Ressarcimento ao SUS (</a:t>
            </a:r>
            <a:r>
              <a:rPr lang="pt-BR" sz="22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$ 76,1 milhões)</a:t>
            </a:r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806F12A5-CE7F-AB2A-92D7-2B2CFA7B0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80" y="642130"/>
            <a:ext cx="2952328" cy="1190996"/>
          </a:xfrm>
          <a:prstGeom prst="rect">
            <a:avLst/>
          </a:prstGeom>
        </p:spPr>
      </p:pic>
      <p:sp>
        <p:nvSpPr>
          <p:cNvPr id="7" name="Retângulo 6">
            <a:hlinkClick r:id="rId3"/>
            <a:extLst>
              <a:ext uri="{FF2B5EF4-FFF2-40B4-BE49-F238E27FC236}">
                <a16:creationId xmlns:a16="http://schemas.microsoft.com/office/drawing/2014/main" id="{5854DC4C-0472-7906-EDBC-3C27BCB7D5EA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855FF49-38B3-9F51-74B5-16D1C5EC7032}"/>
              </a:ext>
            </a:extLst>
          </p:cNvPr>
          <p:cNvSpPr txBox="1"/>
          <p:nvPr/>
        </p:nvSpPr>
        <p:spPr>
          <a:xfrm>
            <a:off x="1095480" y="282285"/>
            <a:ext cx="5112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Privado de Saúde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EA9308-31F2-8155-ADF2-9491883C4971}"/>
              </a:ext>
            </a:extLst>
          </p:cNvPr>
          <p:cNvSpPr txBox="1"/>
          <p:nvPr/>
        </p:nvSpPr>
        <p:spPr>
          <a:xfrm>
            <a:off x="1111626" y="1069526"/>
            <a:ext cx="47547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História da Saúde Suplementar no Brasil</a:t>
            </a:r>
          </a:p>
        </p:txBody>
      </p:sp>
    </p:spTree>
    <p:extLst>
      <p:ext uri="{BB962C8B-B14F-4D97-AF65-F5344CB8AC3E}">
        <p14:creationId xmlns:p14="http://schemas.microsoft.com/office/powerpoint/2010/main" val="4187910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EC2D4774-F214-EC47-834A-E60AB7CA5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614470"/>
            <a:ext cx="2952328" cy="119099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17A949-13C5-9845-8163-8A2CDE38A486}"/>
              </a:ext>
            </a:extLst>
          </p:cNvPr>
          <p:cNvSpPr/>
          <p:nvPr/>
        </p:nvSpPr>
        <p:spPr>
          <a:xfrm>
            <a:off x="1423196" y="1500413"/>
            <a:ext cx="11953328" cy="841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2013 - obrigatoriedade de criação de ouvidorias pelas operadoras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2014 - obrigatoriedade de substituir os prestadores de serviços de saúde descredenciados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2014 – Crise econômica no Brasil faz com que mercado de saúde suplementar se retraia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2015 – Lei 13.097, que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permitiu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participação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estrangeiros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empresas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</a:t>
            </a:r>
            <a:endParaRPr lang="pt-BR" sz="22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 – Aumento expressivo de aquisições e fusões no mercado da saúde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2017 - ANS reformula IDSS que passa a dar mais ênfase à qualidade da assistência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– ANS define a necessidade do cálculo e provisões de PEONA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 – Projeto da ANS - Modelos de Remuneração Baseados em Valor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2020 - Incluído no Rol de Procedimento o exame RT-PCR para detecção da Covid-19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2020-21 – Reajuste negativo para beneficiários</a:t>
            </a:r>
          </a:p>
        </p:txBody>
      </p:sp>
      <p:sp>
        <p:nvSpPr>
          <p:cNvPr id="4" name="Retângulo 3">
            <a:hlinkClick r:id="rId3"/>
            <a:extLst>
              <a:ext uri="{FF2B5EF4-FFF2-40B4-BE49-F238E27FC236}">
                <a16:creationId xmlns:a16="http://schemas.microsoft.com/office/drawing/2014/main" id="{454B58FB-F4C2-4536-562E-DC439B603C9F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40D730-CACD-30D6-47D0-BC20EF7B633E}"/>
              </a:ext>
            </a:extLst>
          </p:cNvPr>
          <p:cNvSpPr txBox="1"/>
          <p:nvPr/>
        </p:nvSpPr>
        <p:spPr>
          <a:xfrm>
            <a:off x="1095480" y="282285"/>
            <a:ext cx="5112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Privado de Saúde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56724D-1C16-8FC8-091B-C9A153ABC37A}"/>
              </a:ext>
            </a:extLst>
          </p:cNvPr>
          <p:cNvSpPr txBox="1"/>
          <p:nvPr/>
        </p:nvSpPr>
        <p:spPr>
          <a:xfrm>
            <a:off x="1111626" y="1069526"/>
            <a:ext cx="47547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História da Saúde Suplementar no Brasil</a:t>
            </a:r>
          </a:p>
        </p:txBody>
      </p:sp>
    </p:spTree>
    <p:extLst>
      <p:ext uri="{BB962C8B-B14F-4D97-AF65-F5344CB8AC3E}">
        <p14:creationId xmlns:p14="http://schemas.microsoft.com/office/powerpoint/2010/main" val="262384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C18C86A-2283-7C47-9D8E-702F5F231A5C}"/>
              </a:ext>
            </a:extLst>
          </p:cNvPr>
          <p:cNvGrpSpPr/>
          <p:nvPr/>
        </p:nvGrpSpPr>
        <p:grpSpPr>
          <a:xfrm>
            <a:off x="3167336" y="1183061"/>
            <a:ext cx="2088232" cy="2452372"/>
            <a:chOff x="881336" y="1183061"/>
            <a:chExt cx="2088232" cy="2452372"/>
          </a:xfrm>
        </p:grpSpPr>
        <p:pic>
          <p:nvPicPr>
            <p:cNvPr id="14" name="Imagem 13" descr="Ícone&#10;&#10;Descrição gerada automaticamente">
              <a:extLst>
                <a:ext uri="{FF2B5EF4-FFF2-40B4-BE49-F238E27FC236}">
                  <a16:creationId xmlns:a16="http://schemas.microsoft.com/office/drawing/2014/main" id="{D89A8C87-07AF-EF4B-A4C9-64E6832E7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336" y="1183061"/>
              <a:ext cx="2088232" cy="2452372"/>
            </a:xfrm>
            <a:prstGeom prst="rect">
              <a:avLst/>
            </a:prstGeom>
          </p:spPr>
        </p:pic>
        <p:pic>
          <p:nvPicPr>
            <p:cNvPr id="16" name="Imagem 15" descr="Homem com jaqueta preta&#10;&#10;Descrição gerada automaticamente">
              <a:extLst>
                <a:ext uri="{FF2B5EF4-FFF2-40B4-BE49-F238E27FC236}">
                  <a16:creationId xmlns:a16="http://schemas.microsoft.com/office/drawing/2014/main" id="{49CA9CF1-8EB4-6F43-8B17-D3F4F6939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654" y="1431389"/>
              <a:ext cx="1382890" cy="129976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100" y="6681839"/>
            <a:ext cx="4252115" cy="8382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8C4B5A5-E3DA-C647-A9CE-31366A97DF23}"/>
              </a:ext>
            </a:extLst>
          </p:cNvPr>
          <p:cNvGrpSpPr/>
          <p:nvPr/>
        </p:nvGrpSpPr>
        <p:grpSpPr>
          <a:xfrm>
            <a:off x="6551711" y="3197249"/>
            <a:ext cx="12241360" cy="1919177"/>
            <a:chOff x="2033464" y="2747950"/>
            <a:chExt cx="8586651" cy="1427964"/>
          </a:xfrm>
        </p:grpSpPr>
        <p:sp>
          <p:nvSpPr>
            <p:cNvPr id="7" name="Espaço Reservado para Texto 2">
              <a:extLst>
                <a:ext uri="{FF2B5EF4-FFF2-40B4-BE49-F238E27FC236}">
                  <a16:creationId xmlns:a16="http://schemas.microsoft.com/office/drawing/2014/main" id="{5357F27B-A12E-C04F-B5BF-C469BB69F4B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Espaço Reservado para Texto 3">
              <a:extLst>
                <a:ext uri="{FF2B5EF4-FFF2-40B4-BE49-F238E27FC236}">
                  <a16:creationId xmlns:a16="http://schemas.microsoft.com/office/drawing/2014/main" id="{190D8A77-49CB-444F-A34F-94B2B846DE26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A5435B2-562C-7C42-AEFB-7E50B58C0ADE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DA81C5C8-F103-F74C-9649-20BE2119721E}"/>
              </a:ext>
            </a:extLst>
          </p:cNvPr>
          <p:cNvSpPr/>
          <p:nvPr/>
        </p:nvSpPr>
        <p:spPr>
          <a:xfrm>
            <a:off x="2663279" y="2081808"/>
            <a:ext cx="14771933" cy="714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>
              <a:lnSpc>
                <a:spcPct val="150000"/>
              </a:lnSpc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Médico cirurgião geral formado e especializado pela Santa Casa de SP (1997), especialista em homeopatia pela UNAERP (1998), Administração hospitalar e serviços de saúde, auditoria e serviços de saúde pela FGV de SP (2000)</a:t>
            </a:r>
          </a:p>
          <a:p>
            <a:pPr marL="1104715" lvl="2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Experiência de 26 anos em serviços de saúde na saúde suplementar</a:t>
            </a:r>
          </a:p>
          <a:p>
            <a:pPr marL="1104715" lvl="2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Conhecimentos em programas de prevenção, home healthcare, medicina baseada em evidências, transformação digital e gestão de custos em saúde</a:t>
            </a:r>
          </a:p>
          <a:p>
            <a:pPr marL="1104715" lvl="2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Líder de Curso de Transformação Digital para Saúde pelo Instituto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Emeritus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(Harvard Medical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School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104715" lvl="2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Professor das disciplinas de MBA Live em Sistemas de Saúde no Brasil e Mercado de Saúde e Operadoras pela FGV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Empreendedor em saúde:</a:t>
            </a:r>
          </a:p>
          <a:p>
            <a:pPr marL="647612" lvl="1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Experiência em processos de M&amp;A, investimentos anjo e venture capital em startups</a:t>
            </a:r>
          </a:p>
          <a:p>
            <a:pPr marL="647612" lvl="1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Fundador de 4 empresas de saúde:</a:t>
            </a: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Atualmente:</a:t>
            </a:r>
          </a:p>
          <a:p>
            <a:pPr marL="647612" lvl="1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Consultor da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Maat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Health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Intelligence</a:t>
            </a: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47612" lvl="1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 da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SleepUp</a:t>
            </a: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4BFCD6-2FD9-4240-982F-BEAC7E4B00CB}"/>
              </a:ext>
            </a:extLst>
          </p:cNvPr>
          <p:cNvSpPr txBox="1"/>
          <p:nvPr/>
        </p:nvSpPr>
        <p:spPr>
          <a:xfrm>
            <a:off x="5386329" y="1557516"/>
            <a:ext cx="811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Fernando Fernandes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24CFB7-090D-A240-B948-76EC2DFB8C7F}"/>
              </a:ext>
            </a:extLst>
          </p:cNvPr>
          <p:cNvSpPr txBox="1"/>
          <p:nvPr/>
        </p:nvSpPr>
        <p:spPr>
          <a:xfrm>
            <a:off x="2663280" y="318965"/>
            <a:ext cx="2816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Apresentação</a:t>
            </a:r>
          </a:p>
        </p:txBody>
      </p:sp>
      <p:sp>
        <p:nvSpPr>
          <p:cNvPr id="3" name="Retângulo 2">
            <a:hlinkClick r:id="rId6"/>
            <a:extLst>
              <a:ext uri="{FF2B5EF4-FFF2-40B4-BE49-F238E27FC236}">
                <a16:creationId xmlns:a16="http://schemas.microsoft.com/office/drawing/2014/main" id="{165F4704-3C63-CF5B-220A-A906357DA3F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FEBF694-5470-8883-B04E-09446C91B0A9}"/>
              </a:ext>
            </a:extLst>
          </p:cNvPr>
          <p:cNvSpPr/>
          <p:nvPr/>
        </p:nvSpPr>
        <p:spPr>
          <a:xfrm>
            <a:off x="15408696" y="9876154"/>
            <a:ext cx="20265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Linkedin</a:t>
            </a:r>
            <a:r>
              <a:rPr lang="pt-BR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fernandofernandesmd</a:t>
            </a: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Imagem 11" descr="Código QR&#10;&#10;Descrição gerada automaticamente">
            <a:extLst>
              <a:ext uri="{FF2B5EF4-FFF2-40B4-BE49-F238E27FC236}">
                <a16:creationId xmlns:a16="http://schemas.microsoft.com/office/drawing/2014/main" id="{7FAADACB-0CE1-D72D-C701-8C64EB7BEC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760" y="9053979"/>
            <a:ext cx="822175" cy="8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4980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84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Operadoras de Saúde Suplementar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2B220-8659-7F40-AB83-4EBFB8035FC0}"/>
              </a:ext>
            </a:extLst>
          </p:cNvPr>
          <p:cNvSpPr txBox="1"/>
          <p:nvPr/>
        </p:nvSpPr>
        <p:spPr>
          <a:xfrm>
            <a:off x="2690815" y="994525"/>
            <a:ext cx="26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Gerais</a:t>
            </a:r>
          </a:p>
        </p:txBody>
      </p:sp>
      <p:pic>
        <p:nvPicPr>
          <p:cNvPr id="13" name="Imagem 1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43F2F872-F865-3E45-A897-276002D32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19" y="2638063"/>
            <a:ext cx="1443940" cy="367139"/>
          </a:xfrm>
          <a:prstGeom prst="rect">
            <a:avLst/>
          </a:prstGeom>
        </p:spPr>
      </p:pic>
      <p:pic>
        <p:nvPicPr>
          <p:cNvPr id="10" name="Imagem 9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9C575A6C-C4BF-3546-8BB6-6896975A4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48" y="1759123"/>
            <a:ext cx="13566564" cy="799956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C05E305-1C6D-BCB9-B5BD-E644F6E6AA8F}"/>
              </a:ext>
            </a:extLst>
          </p:cNvPr>
          <p:cNvSpPr txBox="1"/>
          <p:nvPr/>
        </p:nvSpPr>
        <p:spPr>
          <a:xfrm>
            <a:off x="2690815" y="9843437"/>
            <a:ext cx="123661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2021 – 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www.gov.br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pt-br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sp>
        <p:nvSpPr>
          <p:cNvPr id="5" name="Retângulo 4">
            <a:hlinkClick r:id="rId4"/>
            <a:extLst>
              <a:ext uri="{FF2B5EF4-FFF2-40B4-BE49-F238E27FC236}">
                <a16:creationId xmlns:a16="http://schemas.microsoft.com/office/drawing/2014/main" id="{459A92AF-466D-19E0-A56C-20440DAB275A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345211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2B220-8659-7F40-AB83-4EBFB8035FC0}"/>
              </a:ext>
            </a:extLst>
          </p:cNvPr>
          <p:cNvSpPr txBox="1"/>
          <p:nvPr/>
        </p:nvSpPr>
        <p:spPr>
          <a:xfrm>
            <a:off x="2690815" y="994524"/>
            <a:ext cx="3137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ANS – dez/22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70C132-03C7-CD40-86E5-88F3027F8D1A}"/>
              </a:ext>
            </a:extLst>
          </p:cNvPr>
          <p:cNvSpPr/>
          <p:nvPr/>
        </p:nvSpPr>
        <p:spPr>
          <a:xfrm>
            <a:off x="4567821" y="9720367"/>
            <a:ext cx="48396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SIB/ANS/MS - 12/2022 - </a:t>
            </a:r>
            <a:r>
              <a:rPr lang="pt-B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https://www.gov.br/ans/pt-br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cs typeface="Calibri" panose="020F0502020204030204" pitchFamily="34" charset="0"/>
              </a:rPr>
              <a:t> 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DD02DC9D-FB91-0143-A511-45425CD74927}"/>
              </a:ext>
            </a:extLst>
          </p:cNvPr>
          <p:cNvGraphicFramePr/>
          <p:nvPr/>
        </p:nvGraphicFramePr>
        <p:xfrm>
          <a:off x="6479705" y="872210"/>
          <a:ext cx="4890609" cy="359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Imagem 9" descr="Tabela&#10;&#10;Descrição gerada automaticamente">
            <a:extLst>
              <a:ext uri="{FF2B5EF4-FFF2-40B4-BE49-F238E27FC236}">
                <a16:creationId xmlns:a16="http://schemas.microsoft.com/office/drawing/2014/main" id="{C40F2356-48BA-40D3-D7C9-036109D18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66" y="4766067"/>
            <a:ext cx="9196469" cy="4910497"/>
          </a:xfrm>
          <a:prstGeom prst="rect">
            <a:avLst/>
          </a:prstGeom>
        </p:spPr>
      </p:pic>
      <p:sp>
        <p:nvSpPr>
          <p:cNvPr id="9" name="Retângulo 8">
            <a:hlinkClick r:id="rId5"/>
            <a:extLst>
              <a:ext uri="{FF2B5EF4-FFF2-40B4-BE49-F238E27FC236}">
                <a16:creationId xmlns:a16="http://schemas.microsoft.com/office/drawing/2014/main" id="{F2F79EBE-0F4F-2800-2A66-B23464A09C2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FCEDE9-3865-052C-A0A2-F7B2661238DA}"/>
              </a:ext>
            </a:extLst>
          </p:cNvPr>
          <p:cNvSpPr txBox="1"/>
          <p:nvPr/>
        </p:nvSpPr>
        <p:spPr>
          <a:xfrm>
            <a:off x="2663280" y="318965"/>
            <a:ext cx="684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Operadoras de Saúde Suplementar</a:t>
            </a:r>
          </a:p>
        </p:txBody>
      </p:sp>
    </p:spTree>
    <p:extLst>
      <p:ext uri="{BB962C8B-B14F-4D97-AF65-F5344CB8AC3E}">
        <p14:creationId xmlns:p14="http://schemas.microsoft.com/office/powerpoint/2010/main" val="3163182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2B220-8659-7F40-AB83-4EBFB8035FC0}"/>
              </a:ext>
            </a:extLst>
          </p:cNvPr>
          <p:cNvSpPr txBox="1"/>
          <p:nvPr/>
        </p:nvSpPr>
        <p:spPr>
          <a:xfrm>
            <a:off x="2690814" y="994524"/>
            <a:ext cx="4905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Concentração e Redução de OPS</a:t>
            </a:r>
          </a:p>
        </p:txBody>
      </p:sp>
      <p:pic>
        <p:nvPicPr>
          <p:cNvPr id="13" name="Imagem 1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43F2F872-F865-3E45-A897-276002D32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6" y="1517745"/>
            <a:ext cx="1443940" cy="367139"/>
          </a:xfrm>
          <a:prstGeom prst="rect">
            <a:avLst/>
          </a:prstGeom>
        </p:spPr>
      </p:pic>
      <p:pic>
        <p:nvPicPr>
          <p:cNvPr id="9" name="Imagem 8" descr="Gráfico, Gráfico de linhas&#10;&#10;Descrição gerada automaticamente">
            <a:extLst>
              <a:ext uri="{FF2B5EF4-FFF2-40B4-BE49-F238E27FC236}">
                <a16:creationId xmlns:a16="http://schemas.microsoft.com/office/drawing/2014/main" id="{A48B8861-1CF9-DC5F-9FAF-6438C49B1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17" y="1768520"/>
            <a:ext cx="12378788" cy="73354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061E4B-9302-73BC-CA8C-C749DCC61355}"/>
              </a:ext>
            </a:extLst>
          </p:cNvPr>
          <p:cNvSpPr txBox="1"/>
          <p:nvPr/>
        </p:nvSpPr>
        <p:spPr>
          <a:xfrm>
            <a:off x="2795772" y="9485342"/>
            <a:ext cx="3971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SIB / ANS / MS, março/2003</a:t>
            </a:r>
          </a:p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Caderno de Informação de Saúde Suplementar,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/23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754142-EDC3-B31B-EBE9-30C56FF6938E}"/>
              </a:ext>
            </a:extLst>
          </p:cNvPr>
          <p:cNvSpPr txBox="1"/>
          <p:nvPr/>
        </p:nvSpPr>
        <p:spPr>
          <a:xfrm>
            <a:off x="4288151" y="1532108"/>
            <a:ext cx="6308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Operadoras de Planos Privados de Saúde em Atividade (Dez/99 a Mar/23)</a:t>
            </a:r>
          </a:p>
        </p:txBody>
      </p:sp>
      <p:sp>
        <p:nvSpPr>
          <p:cNvPr id="5" name="Retângulo 4">
            <a:hlinkClick r:id="rId4"/>
            <a:extLst>
              <a:ext uri="{FF2B5EF4-FFF2-40B4-BE49-F238E27FC236}">
                <a16:creationId xmlns:a16="http://schemas.microsoft.com/office/drawing/2014/main" id="{33159A16-FACC-1C35-5FF4-E7BFE96EF13E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D40FA1-BA8B-F866-A60F-836EDF036FB7}"/>
              </a:ext>
            </a:extLst>
          </p:cNvPr>
          <p:cNvSpPr txBox="1"/>
          <p:nvPr/>
        </p:nvSpPr>
        <p:spPr>
          <a:xfrm>
            <a:off x="2663280" y="318965"/>
            <a:ext cx="684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Operadoras de Saúde Suplementar</a:t>
            </a:r>
          </a:p>
        </p:txBody>
      </p:sp>
    </p:spTree>
    <p:extLst>
      <p:ext uri="{BB962C8B-B14F-4D97-AF65-F5344CB8AC3E}">
        <p14:creationId xmlns:p14="http://schemas.microsoft.com/office/powerpoint/2010/main" val="110300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EED460-E813-4FD3-2117-B4AC7CEAC212}"/>
              </a:ext>
            </a:extLst>
          </p:cNvPr>
          <p:cNvSpPr txBox="1"/>
          <p:nvPr/>
        </p:nvSpPr>
        <p:spPr>
          <a:xfrm>
            <a:off x="3993505" y="2093903"/>
            <a:ext cx="8265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Beneficiários de Planos Privados de Saúde por Cobertura Assistencial do Plano (Dez/00 a Mar/23)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8581D3D-F1BF-641C-8AC7-93089C3A6271}"/>
              </a:ext>
            </a:extLst>
          </p:cNvPr>
          <p:cNvSpPr txBox="1"/>
          <p:nvPr/>
        </p:nvSpPr>
        <p:spPr>
          <a:xfrm>
            <a:off x="2795772" y="9485342"/>
            <a:ext cx="3971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SIB / ANS / MS, março/2003</a:t>
            </a:r>
          </a:p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Caderno de Informação de Saúde Suplementar,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/23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D1A49BD-267B-1977-C9BC-8CE0E244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56" y="2432458"/>
            <a:ext cx="12934824" cy="5951402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CF90D2E7-99C7-8A84-279E-2DA80AA9A236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6E266A-6DF1-6E82-84FB-A15BB789A937}"/>
              </a:ext>
            </a:extLst>
          </p:cNvPr>
          <p:cNvSpPr txBox="1"/>
          <p:nvPr/>
        </p:nvSpPr>
        <p:spPr>
          <a:xfrm>
            <a:off x="2663280" y="318965"/>
            <a:ext cx="684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Operadoras de Saúde Suplementar</a:t>
            </a:r>
          </a:p>
        </p:txBody>
      </p:sp>
    </p:spTree>
    <p:extLst>
      <p:ext uri="{BB962C8B-B14F-4D97-AF65-F5344CB8AC3E}">
        <p14:creationId xmlns:p14="http://schemas.microsoft.com/office/powerpoint/2010/main" val="419953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Ícone&#10;&#10;O conteúdo gerado por IA pode estar incorreto.">
            <a:extLst>
              <a:ext uri="{FF2B5EF4-FFF2-40B4-BE49-F238E27FC236}">
                <a16:creationId xmlns:a16="http://schemas.microsoft.com/office/drawing/2014/main" id="{4F29A158-5AE2-E821-9863-926848E51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09" y="3439876"/>
            <a:ext cx="1588189" cy="1470545"/>
          </a:xfrm>
          <a:prstGeom prst="rect">
            <a:avLst/>
          </a:prstGeom>
        </p:spPr>
      </p:pic>
      <p:pic>
        <p:nvPicPr>
          <p:cNvPr id="24" name="Imagem 23" descr="Ícone&#10;&#10;O conteúdo gerado por IA pode estar incorreto.">
            <a:extLst>
              <a:ext uri="{FF2B5EF4-FFF2-40B4-BE49-F238E27FC236}">
                <a16:creationId xmlns:a16="http://schemas.microsoft.com/office/drawing/2014/main" id="{15B3AB10-8CF9-1DB7-AA36-F34D4C258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85" y="4910421"/>
            <a:ext cx="1991314" cy="2023432"/>
          </a:xfrm>
          <a:prstGeom prst="rect">
            <a:avLst/>
          </a:prstGeom>
        </p:spPr>
      </p:pic>
      <p:pic>
        <p:nvPicPr>
          <p:cNvPr id="26" name="Imagem 25" descr="Forma&#10;&#10;O conteúdo gerado por IA pode estar incorreto.">
            <a:extLst>
              <a:ext uri="{FF2B5EF4-FFF2-40B4-BE49-F238E27FC236}">
                <a16:creationId xmlns:a16="http://schemas.microsoft.com/office/drawing/2014/main" id="{5D105177-FB00-33B4-BDA3-FBDBFA380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772" y="6677799"/>
            <a:ext cx="2270192" cy="2023432"/>
          </a:xfrm>
          <a:prstGeom prst="rect">
            <a:avLst/>
          </a:prstGeom>
        </p:spPr>
      </p:pic>
      <p:pic>
        <p:nvPicPr>
          <p:cNvPr id="28" name="Imagem 27" descr="Ícone&#10;&#10;O conteúdo gerado por IA pode estar incorreto.">
            <a:extLst>
              <a:ext uri="{FF2B5EF4-FFF2-40B4-BE49-F238E27FC236}">
                <a16:creationId xmlns:a16="http://schemas.microsoft.com/office/drawing/2014/main" id="{6ACD4654-21AF-10B4-284E-9E45C5A5D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09" y="1492476"/>
            <a:ext cx="1788114" cy="165056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842B220-8659-7F40-AB83-4EBFB8035FC0}"/>
              </a:ext>
            </a:extLst>
          </p:cNvPr>
          <p:cNvSpPr txBox="1"/>
          <p:nvPr/>
        </p:nvSpPr>
        <p:spPr>
          <a:xfrm>
            <a:off x="2690815" y="994524"/>
            <a:ext cx="733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Definir Preços para Novos Planos de Saúde</a:t>
            </a:r>
          </a:p>
        </p:txBody>
      </p:sp>
      <p:sp>
        <p:nvSpPr>
          <p:cNvPr id="5" name="Retângulo 4">
            <a:hlinkClick r:id="rId6"/>
            <a:extLst>
              <a:ext uri="{FF2B5EF4-FFF2-40B4-BE49-F238E27FC236}">
                <a16:creationId xmlns:a16="http://schemas.microsoft.com/office/drawing/2014/main" id="{36191A2A-3AC5-0402-C231-5F96AF7FEA1C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B8A9C44-DA47-76A1-4461-64BE44579908}"/>
              </a:ext>
            </a:extLst>
          </p:cNvPr>
          <p:cNvSpPr/>
          <p:nvPr/>
        </p:nvSpPr>
        <p:spPr>
          <a:xfrm>
            <a:off x="4292023" y="2018847"/>
            <a:ext cx="11065568" cy="156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 ou Familiar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Coletivo por Adesão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Coletivo Empresarial (MEI / PME (até 29 vidas) / Empresariais (maiores de 29 vidas)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C8EB47-8CCB-8838-1FF1-82DE617CB468}"/>
              </a:ext>
            </a:extLst>
          </p:cNvPr>
          <p:cNvSpPr txBox="1"/>
          <p:nvPr/>
        </p:nvSpPr>
        <p:spPr>
          <a:xfrm>
            <a:off x="3888898" y="1650897"/>
            <a:ext cx="25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A) Tipo de Plano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5691D46-C983-C72B-D3A5-CAD0906D410F}"/>
              </a:ext>
            </a:extLst>
          </p:cNvPr>
          <p:cNvSpPr/>
          <p:nvPr/>
        </p:nvSpPr>
        <p:spPr>
          <a:xfrm>
            <a:off x="4194719" y="3837935"/>
            <a:ext cx="11065568" cy="156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Perfil da empresa (qual área de atuação / Várias plantas fabris / Níveis hierárquicos /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Vidas e quem são os dependentes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Faixa Etária das pessoas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882C476-2CDD-F184-81E1-FA8D8234B8F5}"/>
              </a:ext>
            </a:extLst>
          </p:cNvPr>
          <p:cNvSpPr txBox="1"/>
          <p:nvPr/>
        </p:nvSpPr>
        <p:spPr>
          <a:xfrm>
            <a:off x="3791594" y="3469985"/>
            <a:ext cx="218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B) Se Coletivo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C05C12A-41B2-0B41-792C-AF22508ED4A7}"/>
              </a:ext>
            </a:extLst>
          </p:cNvPr>
          <p:cNvSpPr/>
          <p:nvPr/>
        </p:nvSpPr>
        <p:spPr>
          <a:xfrm>
            <a:off x="4194719" y="5660512"/>
            <a:ext cx="11065568" cy="156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Municipal ou Grupo de Municípios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Estadual ou Grupo de Estados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Nacional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A7E7474-3192-F6F5-AFE0-E2BFD6ED7CB6}"/>
              </a:ext>
            </a:extLst>
          </p:cNvPr>
          <p:cNvSpPr txBox="1"/>
          <p:nvPr/>
        </p:nvSpPr>
        <p:spPr>
          <a:xfrm>
            <a:off x="3791594" y="5292562"/>
            <a:ext cx="238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C) Abrangência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6D89A3F-752D-7016-52E3-4FF26CB132F7}"/>
              </a:ext>
            </a:extLst>
          </p:cNvPr>
          <p:cNvSpPr/>
          <p:nvPr/>
        </p:nvSpPr>
        <p:spPr>
          <a:xfrm>
            <a:off x="4194719" y="7479600"/>
            <a:ext cx="11065568" cy="2578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Hospitalar, ambulatorial ou Misto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Quais prestadores (Rede restrita ou aberta)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Reembolso ou não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Co-participação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 não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Franquia ou não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AB10F36-B971-A546-FB74-51185444A434}"/>
              </a:ext>
            </a:extLst>
          </p:cNvPr>
          <p:cNvSpPr txBox="1"/>
          <p:nvPr/>
        </p:nvSpPr>
        <p:spPr>
          <a:xfrm>
            <a:off x="3791594" y="7111650"/>
            <a:ext cx="2067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D) Cobertura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B94F07-F457-400E-E40B-ECE263E109B1}"/>
              </a:ext>
            </a:extLst>
          </p:cNvPr>
          <p:cNvSpPr txBox="1"/>
          <p:nvPr/>
        </p:nvSpPr>
        <p:spPr>
          <a:xfrm>
            <a:off x="2663280" y="318965"/>
            <a:ext cx="684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Operadoras de Saúde Suplementar</a:t>
            </a:r>
          </a:p>
        </p:txBody>
      </p:sp>
    </p:spTree>
    <p:extLst>
      <p:ext uri="{BB962C8B-B14F-4D97-AF65-F5344CB8AC3E}">
        <p14:creationId xmlns:p14="http://schemas.microsoft.com/office/powerpoint/2010/main" val="23370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  <p:bldP spid="15" grpId="0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84B51-8FD9-FC81-7017-BCA4076A6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6EFF8C6-37E2-9F2F-B75C-7FDFB8EEDCA9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60B62C9D-9289-4296-007B-0A52DB6C7779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0CF63450-B8A5-2066-35F1-0732BD13BBCD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AA24791-E486-ACF0-4B9D-46FB37D66959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4D9FFB-E66F-AD28-F7B6-C9BD4F9345DE}"/>
              </a:ext>
            </a:extLst>
          </p:cNvPr>
          <p:cNvSpPr txBox="1"/>
          <p:nvPr/>
        </p:nvSpPr>
        <p:spPr>
          <a:xfrm>
            <a:off x="2690815" y="99452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Tipos de Planos</a:t>
            </a:r>
          </a:p>
        </p:txBody>
      </p:sp>
      <p:pic>
        <p:nvPicPr>
          <p:cNvPr id="13" name="Imagem 1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71AE3680-6282-C5CF-6BCC-B0622FEFC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19" y="2638063"/>
            <a:ext cx="1443940" cy="367139"/>
          </a:xfrm>
          <a:prstGeom prst="rect">
            <a:avLst/>
          </a:prstGeom>
        </p:spPr>
      </p:pic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8955B8B1-27FD-BC9A-2DC8-F073DC98A0E7}"/>
              </a:ext>
            </a:extLst>
          </p:cNvPr>
          <p:cNvGraphicFramePr>
            <a:graphicFrameLocks noGrp="1"/>
          </p:cNvGraphicFramePr>
          <p:nvPr/>
        </p:nvGraphicFramePr>
        <p:xfrm>
          <a:off x="3671393" y="1546972"/>
          <a:ext cx="11781788" cy="4873300"/>
        </p:xfrm>
        <a:graphic>
          <a:graphicData uri="http://schemas.openxmlformats.org/drawingml/2006/table">
            <a:tbl>
              <a:tblPr/>
              <a:tblGrid>
                <a:gridCol w="2512804">
                  <a:extLst>
                    <a:ext uri="{9D8B030D-6E8A-4147-A177-3AD203B41FA5}">
                      <a16:colId xmlns:a16="http://schemas.microsoft.com/office/drawing/2014/main" val="959355699"/>
                    </a:ext>
                  </a:extLst>
                </a:gridCol>
                <a:gridCol w="5979989">
                  <a:extLst>
                    <a:ext uri="{9D8B030D-6E8A-4147-A177-3AD203B41FA5}">
                      <a16:colId xmlns:a16="http://schemas.microsoft.com/office/drawing/2014/main" val="911977410"/>
                    </a:ext>
                  </a:extLst>
                </a:gridCol>
                <a:gridCol w="1803057">
                  <a:extLst>
                    <a:ext uri="{9D8B030D-6E8A-4147-A177-3AD203B41FA5}">
                      <a16:colId xmlns:a16="http://schemas.microsoft.com/office/drawing/2014/main" val="838151408"/>
                    </a:ext>
                  </a:extLst>
                </a:gridCol>
                <a:gridCol w="1485938">
                  <a:extLst>
                    <a:ext uri="{9D8B030D-6E8A-4147-A177-3AD203B41FA5}">
                      <a16:colId xmlns:a16="http://schemas.microsoft.com/office/drawing/2014/main" val="575674385"/>
                    </a:ext>
                  </a:extLst>
                </a:gridCol>
              </a:tblGrid>
              <a:tr h="2526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1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Tipo de Plano</a:t>
                      </a:r>
                    </a:p>
                  </a:txBody>
                  <a:tcPr marL="9100" marR="9100" marT="91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1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Características</a:t>
                      </a:r>
                    </a:p>
                  </a:txBody>
                  <a:tcPr marL="9100" marR="9100" marT="91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1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Contratação</a:t>
                      </a:r>
                    </a:p>
                  </a:txBody>
                  <a:tcPr marL="9100" marR="9100" marT="91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1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Reajustes</a:t>
                      </a:r>
                    </a:p>
                  </a:txBody>
                  <a:tcPr marL="9100" marR="9100" marT="91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666143"/>
                  </a:ext>
                </a:extLst>
              </a:tr>
              <a:tr h="15299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Individual/Familiar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1) Contratado por pessoas físicas ou familiares                                                                                                      2) Preços e coberturas definidos pelas operadoras</a:t>
                      </a:r>
                    </a:p>
                    <a:p>
                      <a:pPr marL="0" indent="0" algn="l" fontAlgn="ctr">
                        <a:buNone/>
                      </a:pPr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3) Flexibilidade na escolha de coberturas e serviços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Oferecido diretamente pelas operadoras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Regulamentados pela ANS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901833"/>
                  </a:ext>
                </a:extLst>
              </a:tr>
              <a:tr h="15299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Coletivo por Adesão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1) Destinado a categorias profissionais ou grupos                                          </a:t>
                      </a:r>
                    </a:p>
                    <a:p>
                      <a:pPr marL="0" indent="0" algn="l" fontAlgn="ctr">
                        <a:buNone/>
                      </a:pPr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2) Oferecido por meio de entidades de classe, sindicatos, associações, etc.                                                                               3) Preços e coberturas podem variar 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Oferecido por administradoras de benefícios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Negociados entre a administradora e a operadora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928166"/>
                  </a:ext>
                </a:extLst>
              </a:tr>
              <a:tr h="15299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Coletivo Empresarial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1) Oferecido pelas empresas como benefício                                                 </a:t>
                      </a:r>
                    </a:p>
                    <a:p>
                      <a:pPr marL="0" indent="0" algn="l" fontAlgn="ctr">
                        <a:buNone/>
                      </a:pPr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2) Pode ser contratado por empresas de diferentes portes </a:t>
                      </a:r>
                      <a:b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3) Preços e coberturas podem variar 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Contratado pela empresa para funcionários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Negociados entre a empresa e a operadora</a:t>
                      </a:r>
                    </a:p>
                  </a:txBody>
                  <a:tcPr marL="9100" marR="9100" marT="91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84663"/>
                  </a:ext>
                </a:extLst>
              </a:tr>
            </a:tbl>
          </a:graphicData>
        </a:graphic>
      </p:graphicFrame>
      <p:pic>
        <p:nvPicPr>
          <p:cNvPr id="1028" name="Picture 4" descr="21+ Desenhos de Fábrica para Imprimir e Colorir/Pintar">
            <a:extLst>
              <a:ext uri="{FF2B5EF4-FFF2-40B4-BE49-F238E27FC236}">
                <a16:creationId xmlns:a16="http://schemas.microsoft.com/office/drawing/2014/main" id="{646264D4-A1C0-8C97-2A20-4B24BE80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733" y="4927476"/>
            <a:ext cx="948072" cy="12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de família e desenho de família 16009831 Vetor no Vecteezy">
            <a:extLst>
              <a:ext uri="{FF2B5EF4-FFF2-40B4-BE49-F238E27FC236}">
                <a16:creationId xmlns:a16="http://schemas.microsoft.com/office/drawing/2014/main" id="{86417519-B88C-63D6-A11F-18CA0AE5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13" y="2047156"/>
            <a:ext cx="1068710" cy="10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sboço mão desenhada arte de linha única desenho de linha de página de  coloração isolado no fundo branco | Vetor Premium">
            <a:extLst>
              <a:ext uri="{FF2B5EF4-FFF2-40B4-BE49-F238E27FC236}">
                <a16:creationId xmlns:a16="http://schemas.microsoft.com/office/drawing/2014/main" id="{682407C3-6A95-16C2-0FDC-8DDA65C22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99" y="3631332"/>
            <a:ext cx="994524" cy="99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6AA8BDFE-03AE-CC30-1E9B-09B22693C69E}"/>
              </a:ext>
            </a:extLst>
          </p:cNvPr>
          <p:cNvGraphicFramePr>
            <a:graphicFrameLocks noGrp="1"/>
          </p:cNvGraphicFramePr>
          <p:nvPr/>
        </p:nvGraphicFramePr>
        <p:xfrm>
          <a:off x="4823520" y="6692730"/>
          <a:ext cx="7560839" cy="3383091"/>
        </p:xfrm>
        <a:graphic>
          <a:graphicData uri="http://schemas.openxmlformats.org/drawingml/2006/table">
            <a:tbl>
              <a:tblPr/>
              <a:tblGrid>
                <a:gridCol w="2650270">
                  <a:extLst>
                    <a:ext uri="{9D8B030D-6E8A-4147-A177-3AD203B41FA5}">
                      <a16:colId xmlns:a16="http://schemas.microsoft.com/office/drawing/2014/main" val="2749365312"/>
                    </a:ext>
                  </a:extLst>
                </a:gridCol>
                <a:gridCol w="2487467">
                  <a:extLst>
                    <a:ext uri="{9D8B030D-6E8A-4147-A177-3AD203B41FA5}">
                      <a16:colId xmlns:a16="http://schemas.microsoft.com/office/drawing/2014/main" val="3999546430"/>
                    </a:ext>
                  </a:extLst>
                </a:gridCol>
                <a:gridCol w="2423102">
                  <a:extLst>
                    <a:ext uri="{9D8B030D-6E8A-4147-A177-3AD203B41FA5}">
                      <a16:colId xmlns:a16="http://schemas.microsoft.com/office/drawing/2014/main" val="101004796"/>
                    </a:ext>
                  </a:extLst>
                </a:gridCol>
              </a:tblGrid>
              <a:tr h="18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1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Outras Características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1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Tipos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1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Plano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450443"/>
                  </a:ext>
                </a:extLst>
              </a:tr>
              <a:tr h="87557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Abrangência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1) Municipal                                                                                                      2) Grupo de Municípios                                                                                   3) Estadual                                                                     4) Grupo de Estados       </a:t>
                      </a:r>
                    </a:p>
                    <a:p>
                      <a:pPr marL="0" indent="0" algn="l" fontAlgn="ctr">
                        <a:buNone/>
                      </a:pPr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5) Nacional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03 Tipos de Plano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70068"/>
                  </a:ext>
                </a:extLst>
              </a:tr>
              <a:tr h="57270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Tipo de Pagamento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1) Pré-pagamento                                     2) </a:t>
                      </a:r>
                      <a:r>
                        <a:rPr lang="pt-BR" sz="1800" b="0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Pós-pagamento</a:t>
                      </a:r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Só nos Coletivos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123645"/>
                  </a:ext>
                </a:extLst>
              </a:tr>
              <a:tr h="57270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Co-participação</a:t>
                      </a:r>
                      <a:endParaRPr lang="pt-BR" sz="1800" b="0" i="0" u="none" strike="noStrike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1) Presente                                                 2) Ausente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03 Tipos de Plano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083551"/>
                  </a:ext>
                </a:extLst>
              </a:tr>
              <a:tr h="57270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Franquias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1) Presente                                                 2) Ausente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03 Tipos de Plano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435609"/>
                  </a:ext>
                </a:extLst>
              </a:tr>
            </a:tbl>
          </a:graphicData>
        </a:graphic>
      </p:graphicFrame>
      <p:sp>
        <p:nvSpPr>
          <p:cNvPr id="5" name="Retângulo 4">
            <a:hlinkClick r:id="rId6"/>
            <a:extLst>
              <a:ext uri="{FF2B5EF4-FFF2-40B4-BE49-F238E27FC236}">
                <a16:creationId xmlns:a16="http://schemas.microsoft.com/office/drawing/2014/main" id="{CB1FD486-CF12-B47C-FC4D-4AA34696693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4636217-9951-C620-B52D-34EAD199DC0E}"/>
              </a:ext>
            </a:extLst>
          </p:cNvPr>
          <p:cNvSpPr txBox="1"/>
          <p:nvPr/>
        </p:nvSpPr>
        <p:spPr>
          <a:xfrm>
            <a:off x="2663280" y="318965"/>
            <a:ext cx="684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Operadoras de Saúde Suplementar</a:t>
            </a:r>
          </a:p>
        </p:txBody>
      </p:sp>
    </p:spTree>
    <p:extLst>
      <p:ext uri="{BB962C8B-B14F-4D97-AF65-F5344CB8AC3E}">
        <p14:creationId xmlns:p14="http://schemas.microsoft.com/office/powerpoint/2010/main" val="1976320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982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Contratação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7FE1DA6-C982-9E42-93B0-7EECFCD24897}"/>
              </a:ext>
            </a:extLst>
          </p:cNvPr>
          <p:cNvSpPr/>
          <p:nvPr/>
        </p:nvSpPr>
        <p:spPr>
          <a:xfrm>
            <a:off x="4216027" y="1778288"/>
            <a:ext cx="11065568" cy="156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Preço definido por tábuas atuariais (Idade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Sexo)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Risco da 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Reajustes anuais com base na utilização do ano anterior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E852FE7-1148-8642-8F31-DD28AE5CB518}"/>
              </a:ext>
            </a:extLst>
          </p:cNvPr>
          <p:cNvSpPr txBox="1"/>
          <p:nvPr/>
        </p:nvSpPr>
        <p:spPr>
          <a:xfrm>
            <a:off x="2681677" y="1255068"/>
            <a:ext cx="241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Pré-Pagamento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7920F19-E6B2-4A4B-8860-EE85A7749A02}"/>
              </a:ext>
            </a:extLst>
          </p:cNvPr>
          <p:cNvSpPr/>
          <p:nvPr/>
        </p:nvSpPr>
        <p:spPr>
          <a:xfrm>
            <a:off x="4216027" y="3973985"/>
            <a:ext cx="11065568" cy="156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Preço definido de acordo com a utilização no período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Risco do tomador de serviço (RH)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Taxa de administração do Pós-Pagamento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F1B5E9D-6B9A-834F-A661-39518FE7F5D5}"/>
              </a:ext>
            </a:extLst>
          </p:cNvPr>
          <p:cNvSpPr txBox="1"/>
          <p:nvPr/>
        </p:nvSpPr>
        <p:spPr>
          <a:xfrm>
            <a:off x="2681678" y="3450765"/>
            <a:ext cx="2443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Pós-Pagamento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98A8B9E-F758-DF45-9D08-A66E8BF9A4B8}"/>
              </a:ext>
            </a:extLst>
          </p:cNvPr>
          <p:cNvSpPr/>
          <p:nvPr/>
        </p:nvSpPr>
        <p:spPr>
          <a:xfrm>
            <a:off x="4216027" y="6169682"/>
            <a:ext cx="11065568" cy="156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cobrado do beneficiário ou empresa tomadora de saúde (até um determinado limite)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Geralmente valor financeiro por evento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definido em contrato, no caso de sinistro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4B250B-3D12-6548-B476-FA9E8EE9B2E6}"/>
              </a:ext>
            </a:extLst>
          </p:cNvPr>
          <p:cNvSpPr txBox="1"/>
          <p:nvPr/>
        </p:nvSpPr>
        <p:spPr>
          <a:xfrm>
            <a:off x="2681677" y="5646462"/>
            <a:ext cx="1600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Franquias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9C4A8E8-E732-854C-AE3B-067FA19677C7}"/>
              </a:ext>
            </a:extLst>
          </p:cNvPr>
          <p:cNvSpPr/>
          <p:nvPr/>
        </p:nvSpPr>
        <p:spPr>
          <a:xfrm>
            <a:off x="4216027" y="8365379"/>
            <a:ext cx="11065568" cy="156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cobrado do beneficiário ou empresa tomadora de saúde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percentual do evento (geralmente exames e consultas)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Eventos definidos em contrato, no caso de sinistro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3BD40D5-8697-3D4A-A2D6-B23B6039B093}"/>
              </a:ext>
            </a:extLst>
          </p:cNvPr>
          <p:cNvSpPr txBox="1"/>
          <p:nvPr/>
        </p:nvSpPr>
        <p:spPr>
          <a:xfrm>
            <a:off x="2681678" y="7842159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Co-participação</a:t>
            </a:r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28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Copay</a:t>
            </a:r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5122" name="Picture 2" descr="Coparticipação - Plano de Assistência ao Cooperado">
            <a:extLst>
              <a:ext uri="{FF2B5EF4-FFF2-40B4-BE49-F238E27FC236}">
                <a16:creationId xmlns:a16="http://schemas.microsoft.com/office/drawing/2014/main" id="{5552F8B1-E73D-6615-1EC0-CF588E143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336" y="7457150"/>
            <a:ext cx="3022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Placa azul com letras brancas&#10;&#10;Descrição gerada automaticamente">
            <a:extLst>
              <a:ext uri="{FF2B5EF4-FFF2-40B4-BE49-F238E27FC236}">
                <a16:creationId xmlns:a16="http://schemas.microsoft.com/office/drawing/2014/main" id="{CD39FD2D-6A72-08E0-6AE4-ECDBC3F7A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279" y="2572014"/>
            <a:ext cx="4598144" cy="2078007"/>
          </a:xfrm>
          <a:prstGeom prst="rect">
            <a:avLst/>
          </a:prstGeom>
        </p:spPr>
      </p:pic>
      <p:sp>
        <p:nvSpPr>
          <p:cNvPr id="2" name="Retângulo 1">
            <a:hlinkClick r:id="rId4"/>
            <a:extLst>
              <a:ext uri="{FF2B5EF4-FFF2-40B4-BE49-F238E27FC236}">
                <a16:creationId xmlns:a16="http://schemas.microsoft.com/office/drawing/2014/main" id="{A307E13C-7E31-3B9B-C785-05FABE7C2162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41267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2B220-8659-7F40-AB83-4EBFB8035FC0}"/>
              </a:ext>
            </a:extLst>
          </p:cNvPr>
          <p:cNvSpPr txBox="1"/>
          <p:nvPr/>
        </p:nvSpPr>
        <p:spPr>
          <a:xfrm>
            <a:off x="2690815" y="994524"/>
            <a:ext cx="31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de Contratação</a:t>
            </a:r>
          </a:p>
        </p:txBody>
      </p:sp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238EA621-F0CB-9843-9E89-D75C684F9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937" y="2647950"/>
            <a:ext cx="12578950" cy="6644526"/>
          </a:xfrm>
          <a:prstGeom prst="rect">
            <a:avLst/>
          </a:prstGeom>
        </p:spPr>
      </p:pic>
      <p:pic>
        <p:nvPicPr>
          <p:cNvPr id="13" name="Imagem 1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43F2F872-F865-3E45-A897-276002D32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19" y="2638063"/>
            <a:ext cx="1443940" cy="367139"/>
          </a:xfrm>
          <a:prstGeom prst="rect">
            <a:avLst/>
          </a:prstGeom>
        </p:spPr>
      </p:pic>
      <p:sp>
        <p:nvSpPr>
          <p:cNvPr id="5" name="Retângulo 4">
            <a:hlinkClick r:id="rId4"/>
            <a:extLst>
              <a:ext uri="{FF2B5EF4-FFF2-40B4-BE49-F238E27FC236}">
                <a16:creationId xmlns:a16="http://schemas.microsoft.com/office/drawing/2014/main" id="{C32DAACC-A62F-7155-F7DD-9A782ECBD57C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619572-9940-38CE-EF2D-53D129E95343}"/>
              </a:ext>
            </a:extLst>
          </p:cNvPr>
          <p:cNvSpPr txBox="1"/>
          <p:nvPr/>
        </p:nvSpPr>
        <p:spPr>
          <a:xfrm>
            <a:off x="2663280" y="318965"/>
            <a:ext cx="684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Operadoras de Saúde Suplementar</a:t>
            </a:r>
          </a:p>
        </p:txBody>
      </p:sp>
    </p:spTree>
    <p:extLst>
      <p:ext uri="{BB962C8B-B14F-4D97-AF65-F5344CB8AC3E}">
        <p14:creationId xmlns:p14="http://schemas.microsoft.com/office/powerpoint/2010/main" val="1175954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EED460-E813-4FD3-2117-B4AC7CEAC212}"/>
              </a:ext>
            </a:extLst>
          </p:cNvPr>
          <p:cNvSpPr txBox="1"/>
          <p:nvPr/>
        </p:nvSpPr>
        <p:spPr>
          <a:xfrm>
            <a:off x="3993505" y="2093903"/>
            <a:ext cx="7479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Beneficiários de Planos Privados de Saúde por Cobertura Assistencial do Plano (Mar/23)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B4E4C5-F014-DBAA-3E6A-D8B97E7175F1}"/>
              </a:ext>
            </a:extLst>
          </p:cNvPr>
          <p:cNvSpPr txBox="1"/>
          <p:nvPr/>
        </p:nvSpPr>
        <p:spPr>
          <a:xfrm>
            <a:off x="2690814" y="994525"/>
            <a:ext cx="27215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Cobertura Assistencial</a:t>
            </a:r>
          </a:p>
        </p:txBody>
      </p:sp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E5E8A985-10BE-A338-26D5-7AEBF4A70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48" y="2463790"/>
            <a:ext cx="9145016" cy="765371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8581D3D-F1BF-641C-8AC7-93089C3A6271}"/>
              </a:ext>
            </a:extLst>
          </p:cNvPr>
          <p:cNvSpPr txBox="1"/>
          <p:nvPr/>
        </p:nvSpPr>
        <p:spPr>
          <a:xfrm>
            <a:off x="2795772" y="9485342"/>
            <a:ext cx="3971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SIB / ANS / MS, março/2003</a:t>
            </a:r>
          </a:p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Caderno de Informação de Saúde Suplementar,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/23</a:t>
            </a:r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2428FEF5-675F-A7B7-4E3C-E96948A227A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875755-E9D6-ACE6-D660-CF9CE639560A}"/>
              </a:ext>
            </a:extLst>
          </p:cNvPr>
          <p:cNvSpPr txBox="1"/>
          <p:nvPr/>
        </p:nvSpPr>
        <p:spPr>
          <a:xfrm>
            <a:off x="2663280" y="318965"/>
            <a:ext cx="684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Operadoras de Saúde Suplementar</a:t>
            </a:r>
          </a:p>
        </p:txBody>
      </p:sp>
    </p:spTree>
    <p:extLst>
      <p:ext uri="{BB962C8B-B14F-4D97-AF65-F5344CB8AC3E}">
        <p14:creationId xmlns:p14="http://schemas.microsoft.com/office/powerpoint/2010/main" val="915186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2B220-8659-7F40-AB83-4EBFB8035FC0}"/>
              </a:ext>
            </a:extLst>
          </p:cNvPr>
          <p:cNvSpPr txBox="1"/>
          <p:nvPr/>
        </p:nvSpPr>
        <p:spPr>
          <a:xfrm>
            <a:off x="2690815" y="994524"/>
            <a:ext cx="31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de Contratação</a:t>
            </a:r>
          </a:p>
        </p:txBody>
      </p:sp>
      <p:pic>
        <p:nvPicPr>
          <p:cNvPr id="13" name="Imagem 1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43F2F872-F865-3E45-A897-276002D32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19" y="2638063"/>
            <a:ext cx="1443940" cy="36713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FC3CA8E-3AFE-45DD-CD6B-E690BDD32C46}"/>
              </a:ext>
            </a:extLst>
          </p:cNvPr>
          <p:cNvSpPr txBox="1"/>
          <p:nvPr/>
        </p:nvSpPr>
        <p:spPr>
          <a:xfrm>
            <a:off x="4454620" y="2176764"/>
            <a:ext cx="7873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Beneficiários de Planos Privados de Saúde por Modalidade de Operadora (Mar/18 a Mar/23)</a:t>
            </a:r>
          </a:p>
        </p:txBody>
      </p:sp>
      <p:pic>
        <p:nvPicPr>
          <p:cNvPr id="11" name="Imagem 10" descr="Aplicativo&#10;&#10;Descrição gerada automaticamente com confiança média">
            <a:extLst>
              <a:ext uri="{FF2B5EF4-FFF2-40B4-BE49-F238E27FC236}">
                <a16:creationId xmlns:a16="http://schemas.microsoft.com/office/drawing/2014/main" id="{3848DB2F-805D-D299-1FB7-ED32DC56C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70" y="2479204"/>
            <a:ext cx="12698724" cy="648072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E53EF9-EC9C-C8A7-C36C-B6F520DDA166}"/>
              </a:ext>
            </a:extLst>
          </p:cNvPr>
          <p:cNvSpPr txBox="1"/>
          <p:nvPr/>
        </p:nvSpPr>
        <p:spPr>
          <a:xfrm>
            <a:off x="2795772" y="9485342"/>
            <a:ext cx="3971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SIB / ANS / MS, março/2003</a:t>
            </a:r>
          </a:p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Caderno de Informação de Saúde Suplementar,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/23</a:t>
            </a:r>
          </a:p>
        </p:txBody>
      </p:sp>
      <p:sp>
        <p:nvSpPr>
          <p:cNvPr id="9" name="Retângulo 8">
            <a:hlinkClick r:id="rId4"/>
            <a:extLst>
              <a:ext uri="{FF2B5EF4-FFF2-40B4-BE49-F238E27FC236}">
                <a16:creationId xmlns:a16="http://schemas.microsoft.com/office/drawing/2014/main" id="{69CE3137-9030-DA7C-9ADC-D803D9E07D38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E17C95-2FFE-21D9-A314-88DCA2BDF48C}"/>
              </a:ext>
            </a:extLst>
          </p:cNvPr>
          <p:cNvSpPr txBox="1"/>
          <p:nvPr/>
        </p:nvSpPr>
        <p:spPr>
          <a:xfrm>
            <a:off x="2663280" y="318965"/>
            <a:ext cx="684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Operadoras de Saúde Suplementar</a:t>
            </a:r>
          </a:p>
        </p:txBody>
      </p:sp>
    </p:spTree>
    <p:extLst>
      <p:ext uri="{BB962C8B-B14F-4D97-AF65-F5344CB8AC3E}">
        <p14:creationId xmlns:p14="http://schemas.microsoft.com/office/powerpoint/2010/main" val="403197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stratégias de prova para o Enem: 7 dicas infalíveis - Planejativo">
            <a:extLst>
              <a:ext uri="{FF2B5EF4-FFF2-40B4-BE49-F238E27FC236}">
                <a16:creationId xmlns:a16="http://schemas.microsoft.com/office/drawing/2014/main" id="{E5B5610C-FC71-5C11-EC13-2B4F4F938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5999106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sclaimer Imagens – Procure 4,159 fotos, vetores e vídeos | Adobe Stock">
            <a:extLst>
              <a:ext uri="{FF2B5EF4-FFF2-40B4-BE49-F238E27FC236}">
                <a16:creationId xmlns:a16="http://schemas.microsoft.com/office/drawing/2014/main" id="{E3F0B44B-FC1D-AA40-54A5-8E6575AF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128" y="3124200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94628CF-A70A-7B4B-81A6-87D0057FE5A3}"/>
              </a:ext>
            </a:extLst>
          </p:cNvPr>
          <p:cNvSpPr txBox="1"/>
          <p:nvPr/>
        </p:nvSpPr>
        <p:spPr>
          <a:xfrm>
            <a:off x="2663281" y="318965"/>
            <a:ext cx="4591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Informações e Recados</a:t>
            </a:r>
          </a:p>
        </p:txBody>
      </p:sp>
      <p:sp>
        <p:nvSpPr>
          <p:cNvPr id="4" name="Retângulo 3">
            <a:hlinkClick r:id="rId4"/>
            <a:extLst>
              <a:ext uri="{FF2B5EF4-FFF2-40B4-BE49-F238E27FC236}">
                <a16:creationId xmlns:a16="http://schemas.microsoft.com/office/drawing/2014/main" id="{C3418E8B-306A-CF15-0063-2BD0234677DB}"/>
              </a:ext>
            </a:extLst>
          </p:cNvPr>
          <p:cNvSpPr/>
          <p:nvPr/>
        </p:nvSpPr>
        <p:spPr>
          <a:xfrm>
            <a:off x="13213914" y="9968037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EC9A1C5-C4F9-5B80-3D89-845007E53D25}"/>
              </a:ext>
            </a:extLst>
          </p:cNvPr>
          <p:cNvSpPr txBox="1"/>
          <p:nvPr/>
        </p:nvSpPr>
        <p:spPr>
          <a:xfrm>
            <a:off x="2689862" y="2242270"/>
            <a:ext cx="1192674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temos e nem pretendemos ter vieses políticos – direita, esquerda, norte, sul, leste e oeste</a:t>
            </a:r>
          </a:p>
          <a:p>
            <a:pPr marL="342900" indent="-342900"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Vamos respeitar a opinião dos colegas</a:t>
            </a:r>
          </a:p>
          <a:p>
            <a:pPr marL="342900" indent="-342900"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Trabalhamos com fatos sobre o cenário mundial e no Brasil</a:t>
            </a:r>
          </a:p>
          <a:p>
            <a:pPr marL="342900" indent="-342900"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Importante que todos participem, comentem e perguntem</a:t>
            </a:r>
          </a:p>
          <a:p>
            <a:pPr marL="342900" indent="-342900"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opiniões do professor não representam a opinião da FGV</a:t>
            </a:r>
          </a:p>
          <a:p>
            <a:pPr marL="342900" indent="-342900"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BC013FC-D4E5-8A9D-DE9F-87EFDCDED13F}"/>
              </a:ext>
            </a:extLst>
          </p:cNvPr>
          <p:cNvSpPr txBox="1"/>
          <p:nvPr/>
        </p:nvSpPr>
        <p:spPr>
          <a:xfrm>
            <a:off x="2735288" y="1746928"/>
            <a:ext cx="1245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 i="1">
                <a:solidFill>
                  <a:srgbClr val="003E7E"/>
                </a:solidFill>
              </a:defRPr>
            </a:lvl1pPr>
          </a:lstStyle>
          <a:p>
            <a:r>
              <a:rPr lang="pt-BR"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Disclaimer</a:t>
            </a:r>
            <a:endParaRPr lang="pt-BR" b="1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A0FDCB-22A2-7DD5-785C-2763FCBEBEAB}"/>
              </a:ext>
            </a:extLst>
          </p:cNvPr>
          <p:cNvSpPr txBox="1"/>
          <p:nvPr/>
        </p:nvSpPr>
        <p:spPr>
          <a:xfrm>
            <a:off x="2734093" y="6231672"/>
            <a:ext cx="117439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teremos trabalho nesta matéria</a:t>
            </a:r>
          </a:p>
          <a:p>
            <a:pPr marL="342900" indent="-342900"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prova terá 5 questões discursivas, onde será valorizado o raciocínio do aluno e suas conexões entre as ideias</a:t>
            </a:r>
          </a:p>
          <a:p>
            <a:pPr marL="342900" indent="-342900"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deixem questões em branco, pois alguma resposta/raciocínio pode garantir alguns pontinhos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4B8F61-9F03-EA6F-FBE8-B5AE6BAB9E61}"/>
              </a:ext>
            </a:extLst>
          </p:cNvPr>
          <p:cNvSpPr txBox="1"/>
          <p:nvPr/>
        </p:nvSpPr>
        <p:spPr>
          <a:xfrm>
            <a:off x="2779519" y="5736330"/>
            <a:ext cx="1245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 i="1">
                <a:solidFill>
                  <a:srgbClr val="003E7E"/>
                </a:solidFill>
              </a:defRPr>
            </a:lvl1pPr>
          </a:lstStyle>
          <a:p>
            <a:r>
              <a:rPr lang="pt-BR" b="1" i="0" dirty="0">
                <a:latin typeface="Calibri" panose="020F0502020204030204" pitchFamily="34" charset="0"/>
                <a:cs typeface="Calibri" panose="020F0502020204030204" pitchFamily="34" charset="0"/>
              </a:rPr>
              <a:t>Trabalho Individual e Prova</a:t>
            </a:r>
          </a:p>
        </p:txBody>
      </p:sp>
    </p:spTree>
    <p:extLst>
      <p:ext uri="{BB962C8B-B14F-4D97-AF65-F5344CB8AC3E}">
        <p14:creationId xmlns:p14="http://schemas.microsoft.com/office/powerpoint/2010/main" val="303374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451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Portes das Operadoras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681900" y="965296"/>
            <a:ext cx="36397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Tamanho em número de vidas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84FCC96F-8019-EC65-9487-6D46347DD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934" y="3662519"/>
            <a:ext cx="11028564" cy="633180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82D1693-6368-42D4-4EDE-F7D33F288E3C}"/>
              </a:ext>
            </a:extLst>
          </p:cNvPr>
          <p:cNvSpPr txBox="1"/>
          <p:nvPr/>
        </p:nvSpPr>
        <p:spPr>
          <a:xfrm>
            <a:off x="3455498" y="1673398"/>
            <a:ext cx="655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PEQUENO PORTE = Até 20.000 vidas</a:t>
            </a:r>
            <a:endParaRPr lang="pt-BR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8308E4-F776-146B-EDA3-33ADC246F726}"/>
              </a:ext>
            </a:extLst>
          </p:cNvPr>
          <p:cNvSpPr txBox="1"/>
          <p:nvPr/>
        </p:nvSpPr>
        <p:spPr>
          <a:xfrm>
            <a:off x="3455497" y="2319946"/>
            <a:ext cx="655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3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MÉDIO PORTE = De 20.000 a 100.000 vidas</a:t>
            </a:r>
            <a:endParaRPr lang="pt-BR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A841C1-02BC-AA8B-E50B-88B271C166E1}"/>
              </a:ext>
            </a:extLst>
          </p:cNvPr>
          <p:cNvSpPr txBox="1"/>
          <p:nvPr/>
        </p:nvSpPr>
        <p:spPr>
          <a:xfrm>
            <a:off x="3453888" y="3015970"/>
            <a:ext cx="655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GRANDE PORTE = Mais de </a:t>
            </a:r>
            <a:r>
              <a:rPr lang="pt-BR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pt-BR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0.000 vidas</a:t>
            </a:r>
            <a:endParaRPr lang="pt-BR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02339CB7-B6D1-50FD-ABA3-DDFDD41B3269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47994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8FEFE3-BA29-4046-94C9-F44723ADE7CD}"/>
              </a:ext>
            </a:extLst>
          </p:cNvPr>
          <p:cNvSpPr txBox="1"/>
          <p:nvPr/>
        </p:nvSpPr>
        <p:spPr>
          <a:xfrm>
            <a:off x="2663280" y="996888"/>
            <a:ext cx="2418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Padrão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AutoShape 6">
            <a:extLst>
              <a:ext uri="{FF2B5EF4-FFF2-40B4-BE49-F238E27FC236}">
                <a16:creationId xmlns:a16="http://schemas.microsoft.com/office/drawing/2014/main" id="{6AA40846-70CC-F14D-8C58-D005666E5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346" y="5137749"/>
            <a:ext cx="2448881" cy="1588572"/>
          </a:xfrm>
          <a:prstGeom prst="roundRect">
            <a:avLst>
              <a:gd name="adj" fmla="val 16667"/>
            </a:avLst>
          </a:prstGeom>
          <a:solidFill>
            <a:srgbClr val="00FF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ja-JP" sz="22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BENEFICIÁRIOS</a:t>
            </a:r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Pessoas Físicas</a:t>
            </a:r>
          </a:p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Coletivos Adesão</a:t>
            </a:r>
          </a:p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Empresas (</a:t>
            </a:r>
            <a:r>
              <a:rPr lang="pt-BR" altLang="ja-JP" sz="2200" dirty="0">
                <a:latin typeface="Calibri" panose="020F0502020204030204" pitchFamily="34" charset="0"/>
                <a:cs typeface="Calibri" panose="020F0502020204030204" pitchFamily="34" charset="0"/>
              </a:rPr>
              <a:t>RH)</a:t>
            </a:r>
          </a:p>
        </p:txBody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084D346C-4C66-C148-9AF7-F98200AD4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9713" y="4264965"/>
            <a:ext cx="3433874" cy="4408337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2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PRESTADORES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Hospitais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édicos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Psicólogos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Nutricionistas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Fisioterapeutas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Laboratórios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Home </a:t>
            </a:r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Clínicas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APS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Gestão Crônicos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APH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Empresas de Sistemas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AutoShape 12">
            <a:extLst>
              <a:ext uri="{FF2B5EF4-FFF2-40B4-BE49-F238E27FC236}">
                <a16:creationId xmlns:a16="http://schemas.microsoft.com/office/drawing/2014/main" id="{99E8B1DE-799D-A249-B109-1CF3280FE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1768" y="6840813"/>
            <a:ext cx="1665968" cy="1009162"/>
          </a:xfrm>
          <a:prstGeom prst="roundRect">
            <a:avLst>
              <a:gd name="adj" fmla="val 16667"/>
            </a:avLst>
          </a:prstGeom>
          <a:solidFill>
            <a:srgbClr val="C0C0C0">
              <a:alpha val="67999"/>
            </a:srgbClr>
          </a:solidFill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Corretores</a:t>
            </a:r>
          </a:p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de Benefícios</a:t>
            </a:r>
            <a:endParaRPr lang="pt-BR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AutoShape 13">
            <a:extLst>
              <a:ext uri="{FF2B5EF4-FFF2-40B4-BE49-F238E27FC236}">
                <a16:creationId xmlns:a16="http://schemas.microsoft.com/office/drawing/2014/main" id="{AD8AA2BC-2FAE-0144-9411-9FA4F0F14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1" y="6813158"/>
            <a:ext cx="1539637" cy="984037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Consultorias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Auditorias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AutoShape 15">
            <a:extLst>
              <a:ext uri="{FF2B5EF4-FFF2-40B4-BE49-F238E27FC236}">
                <a16:creationId xmlns:a16="http://schemas.microsoft.com/office/drawing/2014/main" id="{6D2D3326-CA95-DB48-870B-2C762C3B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1909" y="1253513"/>
            <a:ext cx="1331655" cy="992217"/>
          </a:xfrm>
          <a:prstGeom prst="diamond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pt-BR" altLang="ja-JP" sz="2200" dirty="0">
                <a:latin typeface="Calibri" panose="020F0502020204030204" pitchFamily="34" charset="0"/>
                <a:cs typeface="Calibri" panose="020F0502020204030204" pitchFamily="34" charset="0"/>
              </a:rPr>
              <a:t>ídia</a:t>
            </a:r>
            <a:endParaRPr lang="pt-BR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Line 18">
            <a:extLst>
              <a:ext uri="{FF2B5EF4-FFF2-40B4-BE49-F238E27FC236}">
                <a16:creationId xmlns:a16="http://schemas.microsoft.com/office/drawing/2014/main" id="{04DC8DED-6D5D-5140-AEC6-489B989F2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8557" y="5943600"/>
            <a:ext cx="128675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Line 19">
            <a:extLst>
              <a:ext uri="{FF2B5EF4-FFF2-40B4-BE49-F238E27FC236}">
                <a16:creationId xmlns:a16="http://schemas.microsoft.com/office/drawing/2014/main" id="{FDD7B583-4474-E54C-9E94-9224968B621D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5327" y="5943600"/>
            <a:ext cx="1638079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Line 20">
            <a:extLst>
              <a:ext uri="{FF2B5EF4-FFF2-40B4-BE49-F238E27FC236}">
                <a16:creationId xmlns:a16="http://schemas.microsoft.com/office/drawing/2014/main" id="{F894661D-B31C-D24B-9B11-E6881BF0A19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75648" y="6079603"/>
            <a:ext cx="0" cy="6917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Line 22">
            <a:extLst>
              <a:ext uri="{FF2B5EF4-FFF2-40B4-BE49-F238E27FC236}">
                <a16:creationId xmlns:a16="http://schemas.microsoft.com/office/drawing/2014/main" id="{F6A639BE-FA47-3645-AEA8-97F2ECC4D8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0374" y="6726321"/>
            <a:ext cx="0" cy="252498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Line 23">
            <a:extLst>
              <a:ext uri="{FF2B5EF4-FFF2-40B4-BE49-F238E27FC236}">
                <a16:creationId xmlns:a16="http://schemas.microsoft.com/office/drawing/2014/main" id="{E65808F4-8E44-1545-8332-3D0A96CE4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0374" y="9241284"/>
            <a:ext cx="7765226" cy="2506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Line 24">
            <a:extLst>
              <a:ext uri="{FF2B5EF4-FFF2-40B4-BE49-F238E27FC236}">
                <a16:creationId xmlns:a16="http://schemas.microsoft.com/office/drawing/2014/main" id="{18642171-DB77-0F44-88DD-0118B82437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445614" y="8673302"/>
            <a:ext cx="0" cy="593051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AutoShape 34">
            <a:extLst>
              <a:ext uri="{FF2B5EF4-FFF2-40B4-BE49-F238E27FC236}">
                <a16:creationId xmlns:a16="http://schemas.microsoft.com/office/drawing/2014/main" id="{2709B276-5AE2-A448-86C7-2175C4099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808" y="5137749"/>
            <a:ext cx="2400300" cy="1588572"/>
          </a:xfrm>
          <a:prstGeom prst="roundRect">
            <a:avLst>
              <a:gd name="adj" fmla="val 16667"/>
            </a:avLst>
          </a:prstGeom>
          <a:solidFill>
            <a:srgbClr val="00800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Operadoras de </a:t>
            </a:r>
          </a:p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Planos de Saúde </a:t>
            </a:r>
          </a:p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(OPS)</a:t>
            </a:r>
          </a:p>
        </p:txBody>
      </p:sp>
      <p:sp>
        <p:nvSpPr>
          <p:cNvPr id="46" name="AutoShape 14">
            <a:extLst>
              <a:ext uri="{FF2B5EF4-FFF2-40B4-BE49-F238E27FC236}">
                <a16:creationId xmlns:a16="http://schemas.microsoft.com/office/drawing/2014/main" id="{8A6301E7-7441-B448-BB94-CC8B142B8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7450" y="1251328"/>
            <a:ext cx="1411910" cy="1007913"/>
          </a:xfrm>
          <a:prstGeom prst="diamond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Judici</a:t>
            </a:r>
            <a:r>
              <a:rPr lang="pt-BR" altLang="ja-JP" sz="2200" dirty="0">
                <a:latin typeface="Calibri" panose="020F0502020204030204" pitchFamily="34" charset="0"/>
                <a:cs typeface="Calibri" panose="020F0502020204030204" pitchFamily="34" charset="0"/>
              </a:rPr>
              <a:t>ário</a:t>
            </a:r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Line 21">
            <a:extLst>
              <a:ext uri="{FF2B5EF4-FFF2-40B4-BE49-F238E27FC236}">
                <a16:creationId xmlns:a16="http://schemas.microsoft.com/office/drawing/2014/main" id="{5543EF9A-265E-374A-82D0-56AF567CC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94868" y="2479204"/>
            <a:ext cx="0" cy="19784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AutoShape 13">
            <a:extLst>
              <a:ext uri="{FF2B5EF4-FFF2-40B4-BE49-F238E27FC236}">
                <a16:creationId xmlns:a16="http://schemas.microsoft.com/office/drawing/2014/main" id="{A6B90F95-9D5F-FC43-9078-4DF312A6C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224" y="2745627"/>
            <a:ext cx="1320246" cy="1002765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Farma</a:t>
            </a:r>
          </a:p>
        </p:txBody>
      </p:sp>
      <p:sp>
        <p:nvSpPr>
          <p:cNvPr id="49" name="AutoShape 13">
            <a:extLst>
              <a:ext uri="{FF2B5EF4-FFF2-40B4-BE49-F238E27FC236}">
                <a16:creationId xmlns:a16="http://schemas.microsoft.com/office/drawing/2014/main" id="{92B96C26-8C8E-A54D-9AA8-2B9E8D2E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4868" y="2745625"/>
            <a:ext cx="1385438" cy="1002767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Devices</a:t>
            </a:r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Oval 17">
            <a:extLst>
              <a:ext uri="{FF2B5EF4-FFF2-40B4-BE49-F238E27FC236}">
                <a16:creationId xmlns:a16="http://schemas.microsoft.com/office/drawing/2014/main" id="{68C37052-D2AD-3B48-BF0D-E6671A439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9020" y="6252186"/>
            <a:ext cx="1027629" cy="9790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CFM</a:t>
            </a:r>
            <a:endParaRPr lang="pt-BR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Oval 17">
            <a:extLst>
              <a:ext uri="{FF2B5EF4-FFF2-40B4-BE49-F238E27FC236}">
                <a16:creationId xmlns:a16="http://schemas.microsoft.com/office/drawing/2014/main" id="{868D8B51-BB15-294F-BEB6-8BFC870C2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9020" y="7138062"/>
            <a:ext cx="1027629" cy="9790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COREN</a:t>
            </a:r>
            <a:endParaRPr lang="pt-BR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Oval 17">
            <a:extLst>
              <a:ext uri="{FF2B5EF4-FFF2-40B4-BE49-F238E27FC236}">
                <a16:creationId xmlns:a16="http://schemas.microsoft.com/office/drawing/2014/main" id="{ABB1928D-5287-D844-81E3-8994F91DA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9020" y="7971474"/>
            <a:ext cx="1027629" cy="9790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CREFITO</a:t>
            </a:r>
            <a:endParaRPr lang="pt-BR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Oval 17">
            <a:extLst>
              <a:ext uri="{FF2B5EF4-FFF2-40B4-BE49-F238E27FC236}">
                <a16:creationId xmlns:a16="http://schemas.microsoft.com/office/drawing/2014/main" id="{2D39C9F5-6FAA-C248-9731-B224DF33E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9020" y="8799974"/>
            <a:ext cx="1027629" cy="9790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  <a:endParaRPr lang="pt-BR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Oval 17">
            <a:extLst>
              <a:ext uri="{FF2B5EF4-FFF2-40B4-BE49-F238E27FC236}">
                <a16:creationId xmlns:a16="http://schemas.microsoft.com/office/drawing/2014/main" id="{95C2529E-5E92-A446-B3FF-B731804EC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9019" y="5418774"/>
            <a:ext cx="1027629" cy="9790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AMB</a:t>
            </a:r>
            <a:endParaRPr lang="pt-BR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AutoShape 12">
            <a:extLst>
              <a:ext uri="{FF2B5EF4-FFF2-40B4-BE49-F238E27FC236}">
                <a16:creationId xmlns:a16="http://schemas.microsoft.com/office/drawing/2014/main" id="{E8249AE3-7D7E-774E-B389-EB4635385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239" y="3322164"/>
            <a:ext cx="1331656" cy="1022107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Farmácias</a:t>
            </a:r>
          </a:p>
          <a:p>
            <a:pPr algn="ctr"/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PBM</a:t>
            </a:r>
          </a:p>
        </p:txBody>
      </p:sp>
      <p:sp>
        <p:nvSpPr>
          <p:cNvPr id="56" name="Line 23">
            <a:extLst>
              <a:ext uri="{FF2B5EF4-FFF2-40B4-BE49-F238E27FC236}">
                <a16:creationId xmlns:a16="http://schemas.microsoft.com/office/drawing/2014/main" id="{7BE93800-44E1-4C42-A093-9EEFF6AD0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9358" y="2479204"/>
            <a:ext cx="8965511" cy="0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Line 22">
            <a:extLst>
              <a:ext uri="{FF2B5EF4-FFF2-40B4-BE49-F238E27FC236}">
                <a16:creationId xmlns:a16="http://schemas.microsoft.com/office/drawing/2014/main" id="{4790DF4F-076F-CA49-BCEE-94C21D0536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9357" y="2479204"/>
            <a:ext cx="0" cy="729520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Line 20">
            <a:extLst>
              <a:ext uri="{FF2B5EF4-FFF2-40B4-BE49-F238E27FC236}">
                <a16:creationId xmlns:a16="http://schemas.microsoft.com/office/drawing/2014/main" id="{C80050F2-CC3D-3743-988C-BEA8B62F7DE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29358" y="4457701"/>
            <a:ext cx="0" cy="6800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E80C71AC-CCB6-4A44-978A-29F634C3B361}"/>
              </a:ext>
            </a:extLst>
          </p:cNvPr>
          <p:cNvSpPr txBox="1"/>
          <p:nvPr/>
        </p:nvSpPr>
        <p:spPr>
          <a:xfrm>
            <a:off x="3581396" y="45958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61" name="TextBox 34">
            <a:extLst>
              <a:ext uri="{FF2B5EF4-FFF2-40B4-BE49-F238E27FC236}">
                <a16:creationId xmlns:a16="http://schemas.microsoft.com/office/drawing/2014/main" id="{DBF48957-F877-7047-AE20-80A04A90F64B}"/>
              </a:ext>
            </a:extLst>
          </p:cNvPr>
          <p:cNvSpPr txBox="1"/>
          <p:nvPr/>
        </p:nvSpPr>
        <p:spPr>
          <a:xfrm>
            <a:off x="5268114" y="59588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62" name="AutoShape 9">
            <a:extLst>
              <a:ext uri="{FF2B5EF4-FFF2-40B4-BE49-F238E27FC236}">
                <a16:creationId xmlns:a16="http://schemas.microsoft.com/office/drawing/2014/main" id="{F9781AD9-80E0-3B4C-95B6-215E88522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9085" y="7503686"/>
            <a:ext cx="1739859" cy="1935698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ja-JP" sz="2200" dirty="0">
                <a:latin typeface="Calibri" panose="020F0502020204030204" pitchFamily="34" charset="0"/>
                <a:cs typeface="Calibri" panose="020F0502020204030204" pitchFamily="34" charset="0"/>
              </a:rPr>
              <a:t>EAP</a:t>
            </a:r>
          </a:p>
          <a:p>
            <a:pPr algn="ctr"/>
            <a:r>
              <a:rPr lang="pt-BR" altLang="ja-JP" sz="2200" dirty="0">
                <a:latin typeface="Calibri" panose="020F0502020204030204" pitchFamily="34" charset="0"/>
                <a:cs typeface="Calibri" panose="020F0502020204030204" pitchFamily="34" charset="0"/>
              </a:rPr>
              <a:t>Ocupacional</a:t>
            </a:r>
          </a:p>
          <a:p>
            <a:pPr algn="ctr"/>
            <a:r>
              <a:rPr lang="pt-BR" altLang="ja-JP" sz="2200" dirty="0"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pt-BR" altLang="ja-JP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endParaRPr lang="pt-BR" altLang="ja-JP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Wereables</a:t>
            </a:r>
            <a:endParaRPr lang="pt-BR" altLang="ja-JP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200" dirty="0">
                <a:latin typeface="Calibri" panose="020F0502020204030204" pitchFamily="34" charset="0"/>
                <a:cs typeface="Calibri" panose="020F0502020204030204" pitchFamily="34" charset="0"/>
              </a:rPr>
              <a:t>Cartões Desc.</a:t>
            </a:r>
          </a:p>
          <a:p>
            <a:pPr algn="ctr"/>
            <a:r>
              <a:rPr lang="pt-BR" altLang="ja-JP" sz="22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</a:p>
        </p:txBody>
      </p:sp>
      <p:sp>
        <p:nvSpPr>
          <p:cNvPr id="63" name="Line 20">
            <a:extLst>
              <a:ext uri="{FF2B5EF4-FFF2-40B4-BE49-F238E27FC236}">
                <a16:creationId xmlns:a16="http://schemas.microsoft.com/office/drawing/2014/main" id="{DFE14098-266D-9743-B734-4758B20197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396" y="6771348"/>
            <a:ext cx="0" cy="65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47">
            <a:extLst>
              <a:ext uri="{FF2B5EF4-FFF2-40B4-BE49-F238E27FC236}">
                <a16:creationId xmlns:a16="http://schemas.microsoft.com/office/drawing/2014/main" id="{52A3B7C4-0B96-7942-8021-0A5F0119760A}"/>
              </a:ext>
            </a:extLst>
          </p:cNvPr>
          <p:cNvSpPr txBox="1"/>
          <p:nvPr/>
        </p:nvSpPr>
        <p:spPr>
          <a:xfrm>
            <a:off x="3608593" y="68940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65" name="Line 20">
            <a:extLst>
              <a:ext uri="{FF2B5EF4-FFF2-40B4-BE49-F238E27FC236}">
                <a16:creationId xmlns:a16="http://schemas.microsoft.com/office/drawing/2014/main" id="{44CBD2D3-5CD1-B845-AA31-12D1F2DDFE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67081" y="2356605"/>
            <a:ext cx="1269727" cy="33687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Line 20">
            <a:extLst>
              <a:ext uri="{FF2B5EF4-FFF2-40B4-BE49-F238E27FC236}">
                <a16:creationId xmlns:a16="http://schemas.microsoft.com/office/drawing/2014/main" id="{5E86AA94-D27B-3248-9475-91553F1BB8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942044" y="6079603"/>
            <a:ext cx="0" cy="6917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Imagem 66" descr="Logotipo, nome da empresa&#10;&#10;Descrição gerada automaticamente">
            <a:extLst>
              <a:ext uri="{FF2B5EF4-FFF2-40B4-BE49-F238E27FC236}">
                <a16:creationId xmlns:a16="http://schemas.microsoft.com/office/drawing/2014/main" id="{2D7301AD-9F2E-A842-9E04-57307055C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33" y="8144151"/>
            <a:ext cx="2400300" cy="968303"/>
          </a:xfrm>
          <a:prstGeom prst="rect">
            <a:avLst/>
          </a:prstGeom>
        </p:spPr>
      </p:pic>
      <p:sp>
        <p:nvSpPr>
          <p:cNvPr id="68" name="Line 20">
            <a:extLst>
              <a:ext uri="{FF2B5EF4-FFF2-40B4-BE49-F238E27FC236}">
                <a16:creationId xmlns:a16="http://schemas.microsoft.com/office/drawing/2014/main" id="{513EBC1D-8CBA-2C46-AF8A-A03E72F043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33138" y="2301051"/>
            <a:ext cx="1320247" cy="34983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" name="Picture 7">
            <a:extLst>
              <a:ext uri="{FF2B5EF4-FFF2-40B4-BE49-F238E27FC236}">
                <a16:creationId xmlns:a16="http://schemas.microsoft.com/office/drawing/2014/main" id="{62F85606-B419-6146-9FD7-6AB4FEB3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849" y="3537182"/>
            <a:ext cx="3218884" cy="702714"/>
          </a:xfrm>
          <a:prstGeom prst="rect">
            <a:avLst/>
          </a:prstGeom>
        </p:spPr>
      </p:pic>
      <p:sp>
        <p:nvSpPr>
          <p:cNvPr id="2" name="Retângulo 1">
            <a:hlinkClick r:id="rId4"/>
            <a:extLst>
              <a:ext uri="{FF2B5EF4-FFF2-40B4-BE49-F238E27FC236}">
                <a16:creationId xmlns:a16="http://schemas.microsoft.com/office/drawing/2014/main" id="{AE18E617-15B1-152F-F0C6-0E0CF51768B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A70795A-5B3A-CF34-F9FB-E30AAA233C45}"/>
              </a:ext>
            </a:extLst>
          </p:cNvPr>
          <p:cNvSpPr/>
          <p:nvPr/>
        </p:nvSpPr>
        <p:spPr>
          <a:xfrm>
            <a:off x="2803702" y="9783371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</p:spTree>
    <p:extLst>
      <p:ext uri="{BB962C8B-B14F-4D97-AF65-F5344CB8AC3E}">
        <p14:creationId xmlns:p14="http://schemas.microsoft.com/office/powerpoint/2010/main" val="7152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/>
      <p:bldP spid="61" grpId="0"/>
      <p:bldP spid="62" grpId="0" animBg="1"/>
      <p:bldP spid="63" grpId="0" animBg="1"/>
      <p:bldP spid="64" grpId="0"/>
      <p:bldP spid="65" grpId="0" animBg="1"/>
      <p:bldP spid="66" grpId="0" animBg="1"/>
      <p:bldP spid="6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A99C579-54EB-B447-9332-D00E358D6F2C}"/>
              </a:ext>
            </a:extLst>
          </p:cNvPr>
          <p:cNvSpPr txBox="1"/>
          <p:nvPr/>
        </p:nvSpPr>
        <p:spPr>
          <a:xfrm>
            <a:off x="2663280" y="996888"/>
            <a:ext cx="337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Seguradora 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(13% Market </a:t>
            </a:r>
            <a:r>
              <a:rPr lang="pt-BR" sz="1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A76287E-BD30-D74C-88C7-4B2C42FC3B55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19" name="Espaço Reservado para Texto 2">
              <a:extLst>
                <a:ext uri="{FF2B5EF4-FFF2-40B4-BE49-F238E27FC236}">
                  <a16:creationId xmlns:a16="http://schemas.microsoft.com/office/drawing/2014/main" id="{88E58939-B711-4A4D-9F55-96BF87DDC6B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Espaço Reservado para Texto 3">
              <a:extLst>
                <a:ext uri="{FF2B5EF4-FFF2-40B4-BE49-F238E27FC236}">
                  <a16:creationId xmlns:a16="http://schemas.microsoft.com/office/drawing/2014/main" id="{CE63B7C9-45CB-4E4C-819F-D6B8FFDEC546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B3770B65-F479-FB43-8470-B99599C339EB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Rectangle 6">
            <a:extLst>
              <a:ext uri="{FF2B5EF4-FFF2-40B4-BE49-F238E27FC236}">
                <a16:creationId xmlns:a16="http://schemas.microsoft.com/office/drawing/2014/main" id="{A1CF4112-2A56-0546-88A8-55D2D79A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445" y="2267504"/>
            <a:ext cx="8772525" cy="738664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34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pt-BR" altLang="ja-JP" sz="4200" dirty="0">
                <a:solidFill>
                  <a:srgbClr val="4C4C4C"/>
                </a:solidFill>
                <a:latin typeface="Trebuchet MS" charset="0"/>
                <a:cs typeface="Calibri" panose="020F0502020204030204" pitchFamily="34" charset="0"/>
              </a:rPr>
              <a:t>Operadoras </a:t>
            </a:r>
            <a:r>
              <a:rPr lang="pt-BR" altLang="ja-JP" sz="4200" dirty="0">
                <a:solidFill>
                  <a:srgbClr val="FF0000"/>
                </a:solidFill>
                <a:latin typeface="Trebuchet MS" charset="0"/>
                <a:cs typeface="Calibri" panose="020F0502020204030204" pitchFamily="34" charset="0"/>
              </a:rPr>
              <a:t>com </a:t>
            </a:r>
            <a:r>
              <a:rPr lang="pt-BR" altLang="ja-JP" sz="4200" dirty="0">
                <a:solidFill>
                  <a:srgbClr val="4C4C4C"/>
                </a:solidFill>
                <a:latin typeface="Trebuchet MS" charset="0"/>
                <a:cs typeface="Calibri" panose="020F0502020204030204" pitchFamily="34" charset="0"/>
              </a:rPr>
              <a:t>fins lucrativos</a:t>
            </a:r>
            <a:endParaRPr lang="pt-BR" sz="4200" dirty="0">
              <a:solidFill>
                <a:srgbClr val="4C4C4C"/>
              </a:solidFill>
              <a:latin typeface="Trebuchet MS" charset="0"/>
              <a:cs typeface="Calibri" panose="020F0502020204030204" pitchFamily="34" charset="0"/>
            </a:endParaRPr>
          </a:p>
        </p:txBody>
      </p:sp>
      <p:sp>
        <p:nvSpPr>
          <p:cNvPr id="23" name="Text Box 7">
            <a:extLst>
              <a:ext uri="{FF2B5EF4-FFF2-40B4-BE49-F238E27FC236}">
                <a16:creationId xmlns:a16="http://schemas.microsoft.com/office/drawing/2014/main" id="{A6DEDA82-A04C-1F42-8ACB-36FD5DEA8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172" y="2209873"/>
            <a:ext cx="9548497" cy="2990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>
                    <a:alpha val="67000"/>
                  </a:scheme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/>
          <a:p>
            <a:pPr algn="l"/>
            <a:endParaRPr lang="pt-BR" sz="2700" dirty="0">
              <a:latin typeface="Trebuchet MS" charset="0"/>
              <a:cs typeface="Calibri" panose="020F0502020204030204" pitchFamily="34" charset="0"/>
            </a:endParaRPr>
          </a:p>
          <a:p>
            <a:pPr algn="l"/>
            <a:endParaRPr lang="pt-BR" sz="1500" dirty="0">
              <a:latin typeface="Trebuchet MS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Podem comercializar o produto de assistência à saúde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Livre escolha e Reembolsos</a:t>
            </a:r>
            <a:endParaRPr lang="pt-BR" altLang="ja-JP" sz="2000" dirty="0">
              <a:solidFill>
                <a:srgbClr val="717171"/>
              </a:solidFill>
              <a:latin typeface="Trebuchet MS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Risco atuarial calculado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Rede credenciada sem serviços próprios </a:t>
            </a:r>
            <a:r>
              <a:rPr lang="pt-BR" altLang="ja-JP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Lei nº 10.185/01)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Regulada antigamente pela SUSEP - Superintendência de Seguros Privados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C3A883D-E64F-1D43-A680-D2A89CD0BD97}"/>
              </a:ext>
            </a:extLst>
          </p:cNvPr>
          <p:cNvSpPr txBox="1"/>
          <p:nvPr/>
        </p:nvSpPr>
        <p:spPr>
          <a:xfrm>
            <a:off x="2668688" y="5484376"/>
            <a:ext cx="4874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 Seguradoras de Saúde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15CCDBBB-4649-704B-B306-0640539A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015" y="6793464"/>
            <a:ext cx="1454225" cy="1454225"/>
          </a:xfrm>
          <a:prstGeom prst="rect">
            <a:avLst/>
          </a:prstGeom>
        </p:spPr>
      </p:pic>
      <p:pic>
        <p:nvPicPr>
          <p:cNvPr id="27" name="Imagem 26" descr="Uma imagem contendo Aplicativo&#10;&#10;Descrição gerada automaticamente">
            <a:extLst>
              <a:ext uri="{FF2B5EF4-FFF2-40B4-BE49-F238E27FC236}">
                <a16:creationId xmlns:a16="http://schemas.microsoft.com/office/drawing/2014/main" id="{4A38416F-EDCB-1F48-9D22-3C5A2813B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231" y="6470115"/>
            <a:ext cx="1974925" cy="1165920"/>
          </a:xfrm>
          <a:prstGeom prst="rect">
            <a:avLst/>
          </a:prstGeom>
        </p:spPr>
      </p:pic>
      <p:pic>
        <p:nvPicPr>
          <p:cNvPr id="29" name="Imagem 28" descr="Logotipo, nome da empresa&#10;&#10;Descrição gerada automaticamente">
            <a:extLst>
              <a:ext uri="{FF2B5EF4-FFF2-40B4-BE49-F238E27FC236}">
                <a16:creationId xmlns:a16="http://schemas.microsoft.com/office/drawing/2014/main" id="{BDCF22E4-BB2A-1445-91B3-7A8E07799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15" y="7879804"/>
            <a:ext cx="2374215" cy="1123370"/>
          </a:xfrm>
          <a:prstGeom prst="rect">
            <a:avLst/>
          </a:prstGeom>
        </p:spPr>
      </p:pic>
      <p:pic>
        <p:nvPicPr>
          <p:cNvPr id="31" name="Imagem 30" descr="Logotipo, nome da empresa&#10;&#10;Descrição gerada automaticamente">
            <a:extLst>
              <a:ext uri="{FF2B5EF4-FFF2-40B4-BE49-F238E27FC236}">
                <a16:creationId xmlns:a16="http://schemas.microsoft.com/office/drawing/2014/main" id="{4685D0E1-32AB-BD44-B58F-D74BBAF26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87" y="6470116"/>
            <a:ext cx="2364056" cy="1094641"/>
          </a:xfrm>
          <a:prstGeom prst="rect">
            <a:avLst/>
          </a:prstGeom>
        </p:spPr>
      </p:pic>
      <p:pic>
        <p:nvPicPr>
          <p:cNvPr id="33" name="Imagem 32" descr="Logotipo, nome da empresa&#10;&#10;Descrição gerada automaticamente">
            <a:extLst>
              <a:ext uri="{FF2B5EF4-FFF2-40B4-BE49-F238E27FC236}">
                <a16:creationId xmlns:a16="http://schemas.microsoft.com/office/drawing/2014/main" id="{0C7C32B1-9FE2-9942-BABD-B94A72AEB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52" y="6473192"/>
            <a:ext cx="1881882" cy="1094641"/>
          </a:xfrm>
          <a:prstGeom prst="rect">
            <a:avLst/>
          </a:prstGeom>
        </p:spPr>
      </p:pic>
      <p:pic>
        <p:nvPicPr>
          <p:cNvPr id="35" name="Imagem 34" descr="Uma imagem contendo Logotipo&#10;&#10;Descrição gerada automaticamente">
            <a:extLst>
              <a:ext uri="{FF2B5EF4-FFF2-40B4-BE49-F238E27FC236}">
                <a16:creationId xmlns:a16="http://schemas.microsoft.com/office/drawing/2014/main" id="{D3943F47-6049-D449-B155-32E4ED38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86" y="7879805"/>
            <a:ext cx="3256328" cy="1094641"/>
          </a:xfrm>
          <a:prstGeom prst="rect">
            <a:avLst/>
          </a:prstGeom>
        </p:spPr>
      </p:pic>
      <p:pic>
        <p:nvPicPr>
          <p:cNvPr id="37" name="Imagem 36" descr="Texto, Logotipo&#10;&#10;Descrição gerada automaticamente">
            <a:extLst>
              <a:ext uri="{FF2B5EF4-FFF2-40B4-BE49-F238E27FC236}">
                <a16:creationId xmlns:a16="http://schemas.microsoft.com/office/drawing/2014/main" id="{4847B593-D607-1742-A609-57855332E5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76" y="7879804"/>
            <a:ext cx="2094815" cy="1159060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E8540702-FAFE-0244-AFF3-5E25EF9E3016}"/>
              </a:ext>
            </a:extLst>
          </p:cNvPr>
          <p:cNvSpPr/>
          <p:nvPr/>
        </p:nvSpPr>
        <p:spPr>
          <a:xfrm>
            <a:off x="2783538" y="9268774"/>
            <a:ext cx="119050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Intermédica do Grupo GNDI é uma Medicina de Grupo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A803F5D-A4CB-EA89-9CA5-4347200EEBEA}"/>
              </a:ext>
            </a:extLst>
          </p:cNvPr>
          <p:cNvCxnSpPr/>
          <p:nvPr/>
        </p:nvCxnSpPr>
        <p:spPr>
          <a:xfrm flipV="1">
            <a:off x="4119300" y="7636036"/>
            <a:ext cx="1640325" cy="16327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D0A73CD-89A2-4EEE-78CD-570FBF74FE02}"/>
              </a:ext>
            </a:extLst>
          </p:cNvPr>
          <p:cNvCxnSpPr/>
          <p:nvPr/>
        </p:nvCxnSpPr>
        <p:spPr>
          <a:xfrm flipV="1">
            <a:off x="7177799" y="7640015"/>
            <a:ext cx="1640325" cy="16327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D7BE4C0E-5B62-63DB-F4E5-BB8F75D7FEC4}"/>
              </a:ext>
            </a:extLst>
          </p:cNvPr>
          <p:cNvSpPr/>
          <p:nvPr/>
        </p:nvSpPr>
        <p:spPr>
          <a:xfrm>
            <a:off x="2803702" y="9783371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  <p:sp>
        <p:nvSpPr>
          <p:cNvPr id="11" name="Retângulo 10">
            <a:hlinkClick r:id="rId9"/>
            <a:extLst>
              <a:ext uri="{FF2B5EF4-FFF2-40B4-BE49-F238E27FC236}">
                <a16:creationId xmlns:a16="http://schemas.microsoft.com/office/drawing/2014/main" id="{26B44578-F4A4-1D2C-C724-98D3572A22B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242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274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A99C579-54EB-B447-9332-D00E358D6F2C}"/>
              </a:ext>
            </a:extLst>
          </p:cNvPr>
          <p:cNvSpPr txBox="1"/>
          <p:nvPr/>
        </p:nvSpPr>
        <p:spPr>
          <a:xfrm>
            <a:off x="2663280" y="996888"/>
            <a:ext cx="337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Seguradora 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(13% Market </a:t>
            </a:r>
            <a:r>
              <a:rPr lang="pt-BR" sz="1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73FCD11F-35B6-D749-96C3-C13F417B0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409" y="5137749"/>
            <a:ext cx="2448881" cy="1588572"/>
          </a:xfrm>
          <a:prstGeom prst="roundRect">
            <a:avLst>
              <a:gd name="adj" fmla="val 16667"/>
            </a:avLst>
          </a:prstGeom>
          <a:solidFill>
            <a:srgbClr val="00FF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ja-JP" sz="20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BENEFICIÁRIOS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Pessoas Físicas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Coletivos Adesão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Empresas (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RH)</a:t>
            </a:r>
          </a:p>
        </p:txBody>
      </p:sp>
      <p:sp>
        <p:nvSpPr>
          <p:cNvPr id="13" name="Line 18">
            <a:extLst>
              <a:ext uri="{FF2B5EF4-FFF2-40B4-BE49-F238E27FC236}">
                <a16:creationId xmlns:a16="http://schemas.microsoft.com/office/drawing/2014/main" id="{531AADF6-1B45-154B-805A-DD67AAC1A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2752" y="5943600"/>
            <a:ext cx="1333618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Line 19">
            <a:extLst>
              <a:ext uri="{FF2B5EF4-FFF2-40B4-BE49-F238E27FC236}">
                <a16:creationId xmlns:a16="http://schemas.microsoft.com/office/drawing/2014/main" id="{4E875DA0-6243-AD4D-AD12-162DE608B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6389" y="5943600"/>
            <a:ext cx="11430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ine 20">
            <a:extLst>
              <a:ext uri="{FF2B5EF4-FFF2-40B4-BE49-F238E27FC236}">
                <a16:creationId xmlns:a16="http://schemas.microsoft.com/office/drawing/2014/main" id="{09D0232C-DC91-3345-9B98-ADE132CBE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1077" y="4572000"/>
            <a:ext cx="0" cy="1257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6FD8263D-1989-CB49-B880-E74042677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53589" y="4572000"/>
            <a:ext cx="0" cy="1257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Line 22">
            <a:extLst>
              <a:ext uri="{FF2B5EF4-FFF2-40B4-BE49-F238E27FC236}">
                <a16:creationId xmlns:a16="http://schemas.microsoft.com/office/drawing/2014/main" id="{1A737DC3-08A4-BB43-8F4F-428AD50C4B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3600" y="6771349"/>
            <a:ext cx="0" cy="247995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Line 23">
            <a:extLst>
              <a:ext uri="{FF2B5EF4-FFF2-40B4-BE49-F238E27FC236}">
                <a16:creationId xmlns:a16="http://schemas.microsoft.com/office/drawing/2014/main" id="{B5E69C69-1B7B-7640-8A39-30ABC0FD6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3600" y="9241284"/>
            <a:ext cx="7295988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E6EA8C27-13C1-5A40-9F1C-F7DDBFB6B6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839589" y="8673302"/>
            <a:ext cx="0" cy="593051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AutoShape 34">
            <a:extLst>
              <a:ext uri="{FF2B5EF4-FFF2-40B4-BE49-F238E27FC236}">
                <a16:creationId xmlns:a16="http://schemas.microsoft.com/office/drawing/2014/main" id="{EC971542-6D6E-724D-8D60-18827D58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870" y="5137749"/>
            <a:ext cx="2400300" cy="1588572"/>
          </a:xfrm>
          <a:prstGeom prst="roundRect">
            <a:avLst>
              <a:gd name="adj" fmla="val 16667"/>
            </a:avLst>
          </a:prstGeom>
          <a:solidFill>
            <a:srgbClr val="00800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SEGURADORA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B955EE90-D5DB-CF47-B097-559E29B464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104440" y="1949688"/>
            <a:ext cx="44381" cy="25068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AutoShape 13">
            <a:extLst>
              <a:ext uri="{FF2B5EF4-FFF2-40B4-BE49-F238E27FC236}">
                <a16:creationId xmlns:a16="http://schemas.microsoft.com/office/drawing/2014/main" id="{BFF3795D-D10A-8540-A23E-17E2588D2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5811" y="2288119"/>
            <a:ext cx="1320246" cy="1002765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Farma</a:t>
            </a:r>
          </a:p>
        </p:txBody>
      </p:sp>
      <p:sp>
        <p:nvSpPr>
          <p:cNvPr id="23" name="AutoShape 13">
            <a:extLst>
              <a:ext uri="{FF2B5EF4-FFF2-40B4-BE49-F238E27FC236}">
                <a16:creationId xmlns:a16="http://schemas.microsoft.com/office/drawing/2014/main" id="{6BEEADE6-E409-7249-BF42-4A201142E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4861" y="2288119"/>
            <a:ext cx="1385438" cy="1002767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Devices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85783F7D-CB38-2243-85C8-24FB14054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0421" y="1949688"/>
            <a:ext cx="8738399" cy="0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DA781D34-6F4B-3045-B547-8352485568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0420" y="1949688"/>
            <a:ext cx="0" cy="1022112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20">
            <a:extLst>
              <a:ext uri="{FF2B5EF4-FFF2-40B4-BE49-F238E27FC236}">
                <a16:creationId xmlns:a16="http://schemas.microsoft.com/office/drawing/2014/main" id="{74528E02-77F0-1B49-87F6-70751D69DB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63480" y="4391444"/>
            <a:ext cx="0" cy="6800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D1BD9F30-345A-254A-8C19-9C4DFAD75EDC}"/>
              </a:ext>
            </a:extLst>
          </p:cNvPr>
          <p:cNvSpPr txBox="1"/>
          <p:nvPr/>
        </p:nvSpPr>
        <p:spPr>
          <a:xfrm>
            <a:off x="4484439" y="45660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30" name="TextBox 34">
            <a:extLst>
              <a:ext uri="{FF2B5EF4-FFF2-40B4-BE49-F238E27FC236}">
                <a16:creationId xmlns:a16="http://schemas.microsoft.com/office/drawing/2014/main" id="{B80990EF-93FF-584A-9E0F-68CC06444097}"/>
              </a:ext>
            </a:extLst>
          </p:cNvPr>
          <p:cNvSpPr txBox="1"/>
          <p:nvPr/>
        </p:nvSpPr>
        <p:spPr>
          <a:xfrm>
            <a:off x="6102752" y="5445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32" name="Line 20">
            <a:extLst>
              <a:ext uri="{FF2B5EF4-FFF2-40B4-BE49-F238E27FC236}">
                <a16:creationId xmlns:a16="http://schemas.microsoft.com/office/drawing/2014/main" id="{AB5172A8-55D7-2B4F-A182-5E11FE8B3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2987" y="6767039"/>
            <a:ext cx="0" cy="5145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6BF48B37-10B1-EA4F-9DAD-AAEE3ECE61AB}"/>
              </a:ext>
            </a:extLst>
          </p:cNvPr>
          <p:cNvSpPr txBox="1"/>
          <p:nvPr/>
        </p:nvSpPr>
        <p:spPr>
          <a:xfrm>
            <a:off x="4484439" y="69122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35" name="AutoShape 12">
            <a:extLst>
              <a:ext uri="{FF2B5EF4-FFF2-40B4-BE49-F238E27FC236}">
                <a16:creationId xmlns:a16="http://schemas.microsoft.com/office/drawing/2014/main" id="{D7E3E61D-1F44-854C-B2D5-A356F95CB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218" y="3233672"/>
            <a:ext cx="1331656" cy="1022107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Farmácias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PBM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590C3441-B958-F445-92E2-F7DC33FDD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193" y="7373788"/>
            <a:ext cx="1739859" cy="1935698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EAP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Ocupacional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Wereables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Cartões Desc.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</a:p>
        </p:txBody>
      </p:sp>
      <p:sp>
        <p:nvSpPr>
          <p:cNvPr id="37" name="AutoShape 12">
            <a:extLst>
              <a:ext uri="{FF2B5EF4-FFF2-40B4-BE49-F238E27FC236}">
                <a16:creationId xmlns:a16="http://schemas.microsoft.com/office/drawing/2014/main" id="{054C0D28-C986-734B-B479-B1541CD83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30" y="3576052"/>
            <a:ext cx="1665968" cy="1009162"/>
          </a:xfrm>
          <a:prstGeom prst="roundRect">
            <a:avLst>
              <a:gd name="adj" fmla="val 16667"/>
            </a:avLst>
          </a:prstGeom>
          <a:solidFill>
            <a:srgbClr val="C0C0C0">
              <a:alpha val="67999"/>
            </a:srgbClr>
          </a:solidFill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Corretores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de Benefícios</a:t>
            </a:r>
            <a:endParaRPr lang="pt-B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AutoShape 13">
            <a:extLst>
              <a:ext uri="{FF2B5EF4-FFF2-40B4-BE49-F238E27FC236}">
                <a16:creationId xmlns:a16="http://schemas.microsoft.com/office/drawing/2014/main" id="{46B93A15-F4EB-BD4A-8179-C1299F649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4604" y="3560359"/>
            <a:ext cx="1539637" cy="984037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Consultorias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Auditorias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AutoShape 9">
            <a:extLst>
              <a:ext uri="{FF2B5EF4-FFF2-40B4-BE49-F238E27FC236}">
                <a16:creationId xmlns:a16="http://schemas.microsoft.com/office/drawing/2014/main" id="{AC9ABB84-A4F9-4F48-9218-D56EEE3A9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6750" y="4471917"/>
            <a:ext cx="3433874" cy="4201385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PRESTADORES 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Hospitais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édicos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Psicólogos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Nutricionistas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Fisioterapeutas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Laboratórios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Home </a:t>
            </a:r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Clínicas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APS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Gestão Crônicos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APH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Empresas de Sistemas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AAFA4AF-AF44-07F5-2E8E-003A552937EA}"/>
              </a:ext>
            </a:extLst>
          </p:cNvPr>
          <p:cNvSpPr/>
          <p:nvPr/>
        </p:nvSpPr>
        <p:spPr>
          <a:xfrm>
            <a:off x="2803702" y="9783371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  <p:sp>
        <p:nvSpPr>
          <p:cNvPr id="10" name="Retângulo 9">
            <a:hlinkClick r:id="rId2"/>
            <a:extLst>
              <a:ext uri="{FF2B5EF4-FFF2-40B4-BE49-F238E27FC236}">
                <a16:creationId xmlns:a16="http://schemas.microsoft.com/office/drawing/2014/main" id="{4CD275DE-B3D2-23C1-3210-93E7D873299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430119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8FEFE3-BA29-4046-94C9-F44723ADE7CD}"/>
              </a:ext>
            </a:extLst>
          </p:cNvPr>
          <p:cNvSpPr txBox="1"/>
          <p:nvPr/>
        </p:nvSpPr>
        <p:spPr>
          <a:xfrm>
            <a:off x="2663281" y="99688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Medicina de Grupo 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(40% Market </a:t>
            </a:r>
            <a:r>
              <a:rPr lang="pt-BR" sz="1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842C656B-80B4-654D-B31C-668702DB4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86" y="7821087"/>
            <a:ext cx="2590611" cy="870855"/>
          </a:xfrm>
          <a:prstGeom prst="rect">
            <a:avLst/>
          </a:prstGeom>
        </p:spPr>
      </p:pic>
      <p:pic>
        <p:nvPicPr>
          <p:cNvPr id="5" name="Imagem 4" descr="Aplicativo&#10;&#10;Descrição gerada automaticamente com confiança média">
            <a:extLst>
              <a:ext uri="{FF2B5EF4-FFF2-40B4-BE49-F238E27FC236}">
                <a16:creationId xmlns:a16="http://schemas.microsoft.com/office/drawing/2014/main" id="{CCBAE952-16CD-984A-A95D-3C1F5EA0A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83" y="7825570"/>
            <a:ext cx="828266" cy="84246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F837E83-80D6-DF4A-AEC3-3BAC8071C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545" y="6572925"/>
            <a:ext cx="2006996" cy="921244"/>
          </a:xfrm>
          <a:prstGeom prst="rect">
            <a:avLst/>
          </a:prstGeom>
        </p:spPr>
      </p:pic>
      <p:pic>
        <p:nvPicPr>
          <p:cNvPr id="11" name="Imagem 10" descr="Logotipo&#10;&#10;Descrição gerada automaticamente com confiança média">
            <a:extLst>
              <a:ext uri="{FF2B5EF4-FFF2-40B4-BE49-F238E27FC236}">
                <a16:creationId xmlns:a16="http://schemas.microsoft.com/office/drawing/2014/main" id="{B7FEBD3C-3947-B541-9F63-72C11B9F6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360" y="6712406"/>
            <a:ext cx="2889250" cy="773906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B3FD6680-A4A3-8844-A1F8-3682CECCC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97" y="7809505"/>
            <a:ext cx="1728192" cy="737256"/>
          </a:xfrm>
          <a:prstGeom prst="rect">
            <a:avLst/>
          </a:prstGeom>
        </p:spPr>
      </p:pic>
      <p:pic>
        <p:nvPicPr>
          <p:cNvPr id="15" name="Imagem 14" descr="Logotipo, nome da empresa&#10;&#10;Descrição gerada automaticamente">
            <a:extLst>
              <a:ext uri="{FF2B5EF4-FFF2-40B4-BE49-F238E27FC236}">
                <a16:creationId xmlns:a16="http://schemas.microsoft.com/office/drawing/2014/main" id="{6744FED9-03E4-C546-A179-19427AAA0E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96" y="6583660"/>
            <a:ext cx="2281054" cy="958850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586B648D-147B-9E40-94FC-7390BB312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50" y="6712407"/>
            <a:ext cx="2667000" cy="785887"/>
          </a:xfrm>
          <a:prstGeom prst="rect">
            <a:avLst/>
          </a:prstGeom>
        </p:spPr>
      </p:pic>
      <p:pic>
        <p:nvPicPr>
          <p:cNvPr id="19" name="Imagem 18" descr="Logotipo&#10;&#10;Descrição gerada automaticamente com confiança média">
            <a:extLst>
              <a:ext uri="{FF2B5EF4-FFF2-40B4-BE49-F238E27FC236}">
                <a16:creationId xmlns:a16="http://schemas.microsoft.com/office/drawing/2014/main" id="{C538EB05-EF1A-1E41-BF71-425FD6B1E4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4" y="6622414"/>
            <a:ext cx="2184400" cy="1028700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87AF92F-1CEC-ED4E-BF21-D773F4FBEE92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28" name="Espaço Reservado para Texto 2">
              <a:extLst>
                <a:ext uri="{FF2B5EF4-FFF2-40B4-BE49-F238E27FC236}">
                  <a16:creationId xmlns:a16="http://schemas.microsoft.com/office/drawing/2014/main" id="{F3C76611-E02A-D846-92B0-05BB9D1A3DAD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Espaço Reservado para Texto 3">
              <a:extLst>
                <a:ext uri="{FF2B5EF4-FFF2-40B4-BE49-F238E27FC236}">
                  <a16:creationId xmlns:a16="http://schemas.microsoft.com/office/drawing/2014/main" id="{4C9C2781-70D1-8D41-B350-A041EA4A896B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3B88633-0A3C-5C44-AE4F-782DB70EF275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EC80EFF-6BCF-3240-BC1F-A79823A5F51B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9" name="Espaço Reservado para Texto 2">
              <a:extLst>
                <a:ext uri="{FF2B5EF4-FFF2-40B4-BE49-F238E27FC236}">
                  <a16:creationId xmlns:a16="http://schemas.microsoft.com/office/drawing/2014/main" id="{4198E345-A792-C543-9EF5-92E98FADA2B1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Espaço Reservado para Texto 3">
              <a:extLst>
                <a:ext uri="{FF2B5EF4-FFF2-40B4-BE49-F238E27FC236}">
                  <a16:creationId xmlns:a16="http://schemas.microsoft.com/office/drawing/2014/main" id="{722B77CD-1480-7E41-8522-E312BE86798D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C48A0E9-B75D-5145-B75B-957479008CF8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2" name="Rectangle 6">
            <a:extLst>
              <a:ext uri="{FF2B5EF4-FFF2-40B4-BE49-F238E27FC236}">
                <a16:creationId xmlns:a16="http://schemas.microsoft.com/office/drawing/2014/main" id="{C9299072-053A-A745-852C-F99594819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445" y="2267504"/>
            <a:ext cx="8772525" cy="738664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34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pt-BR" altLang="ja-JP" sz="4200" dirty="0">
                <a:solidFill>
                  <a:srgbClr val="4C4C4C"/>
                </a:solidFill>
                <a:latin typeface="Trebuchet MS" charset="0"/>
                <a:cs typeface="Calibri" panose="020F0502020204030204" pitchFamily="34" charset="0"/>
              </a:rPr>
              <a:t>Operadoras </a:t>
            </a:r>
            <a:r>
              <a:rPr lang="pt-BR" altLang="ja-JP" sz="4200" dirty="0">
                <a:solidFill>
                  <a:srgbClr val="FF0000"/>
                </a:solidFill>
                <a:latin typeface="Trebuchet MS" charset="0"/>
                <a:cs typeface="Calibri" panose="020F0502020204030204" pitchFamily="34" charset="0"/>
              </a:rPr>
              <a:t>com </a:t>
            </a:r>
            <a:r>
              <a:rPr lang="pt-BR" altLang="ja-JP" sz="4200" dirty="0">
                <a:solidFill>
                  <a:srgbClr val="4C4C4C"/>
                </a:solidFill>
                <a:latin typeface="Trebuchet MS" charset="0"/>
                <a:cs typeface="Calibri" panose="020F0502020204030204" pitchFamily="34" charset="0"/>
              </a:rPr>
              <a:t>fins lucrativos</a:t>
            </a:r>
            <a:endParaRPr lang="pt-BR" sz="4200" dirty="0">
              <a:solidFill>
                <a:srgbClr val="4C4C4C"/>
              </a:solidFill>
              <a:latin typeface="Trebuchet MS" charset="0"/>
              <a:cs typeface="Calibri" panose="020F0502020204030204" pitchFamily="34" charset="0"/>
            </a:endParaRPr>
          </a:p>
        </p:txBody>
      </p:sp>
      <p:sp>
        <p:nvSpPr>
          <p:cNvPr id="43" name="Text Box 7">
            <a:extLst>
              <a:ext uri="{FF2B5EF4-FFF2-40B4-BE49-F238E27FC236}">
                <a16:creationId xmlns:a16="http://schemas.microsoft.com/office/drawing/2014/main" id="{37251FEE-7EA4-6946-ACDB-0A5D60CDA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8175" y="2268042"/>
            <a:ext cx="7827819" cy="345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>
                    <a:alpha val="67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/>
          <a:p>
            <a:pPr algn="l"/>
            <a:endParaRPr lang="pt-BR" sz="2700" dirty="0">
              <a:latin typeface="Trebuchet MS" charset="0"/>
              <a:cs typeface="Calibri" panose="020F0502020204030204" pitchFamily="34" charset="0"/>
            </a:endParaRPr>
          </a:p>
          <a:p>
            <a:pPr algn="l"/>
            <a:endParaRPr lang="pt-BR" sz="1500" dirty="0">
              <a:latin typeface="Trebuchet MS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Pode comercializar o produto de assistência à saúde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Rede credenciada geralmente própria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Hospitais próprios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Rede credenciada restrita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Acesso gerenciado e controlado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Apelo maior para planos individuais</a:t>
            </a:r>
            <a:endParaRPr lang="pt-BR" sz="2000" dirty="0">
              <a:latin typeface="Century Gothic" charset="0"/>
              <a:cs typeface="Calibri" panose="020F050202020403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3774EA2-82B1-E141-A070-E5E7426701FB}"/>
              </a:ext>
            </a:extLst>
          </p:cNvPr>
          <p:cNvSpPr txBox="1"/>
          <p:nvPr/>
        </p:nvSpPr>
        <p:spPr>
          <a:xfrm>
            <a:off x="2663280" y="5988432"/>
            <a:ext cx="5043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 de Medicinas de Grupo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0FB288F-C28C-B74E-AE23-7F383BB197C6}"/>
              </a:ext>
            </a:extLst>
          </p:cNvPr>
          <p:cNvSpPr/>
          <p:nvPr/>
        </p:nvSpPr>
        <p:spPr>
          <a:xfrm>
            <a:off x="2783538" y="9268774"/>
            <a:ext cx="119050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Omint</a:t>
            </a:r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Notre</a:t>
            </a:r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Dame</a:t>
            </a:r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Plus se comportam como Seguradoras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587AD47-AD11-5852-310B-FB7216EDB2C8}"/>
              </a:ext>
            </a:extLst>
          </p:cNvPr>
          <p:cNvCxnSpPr>
            <a:cxnSpLocks/>
          </p:cNvCxnSpPr>
          <p:nvPr/>
        </p:nvCxnSpPr>
        <p:spPr>
          <a:xfrm flipV="1">
            <a:off x="9033424" y="7612780"/>
            <a:ext cx="1342228" cy="129697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784D6248-C54E-B8E4-F094-2BC49D8F3066}"/>
              </a:ext>
            </a:extLst>
          </p:cNvPr>
          <p:cNvSpPr/>
          <p:nvPr/>
        </p:nvSpPr>
        <p:spPr>
          <a:xfrm>
            <a:off x="2803702" y="9783371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  <p:sp>
        <p:nvSpPr>
          <p:cNvPr id="7" name="Retângulo 6">
            <a:hlinkClick r:id="rId10"/>
            <a:extLst>
              <a:ext uri="{FF2B5EF4-FFF2-40B4-BE49-F238E27FC236}">
                <a16:creationId xmlns:a16="http://schemas.microsoft.com/office/drawing/2014/main" id="{917E99DF-BA89-4C9F-8897-7BE84733A28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1026" name="Picture 2" descr="Time de Saúde: quem são e como vão cuidar de você? | Alice">
            <a:extLst>
              <a:ext uri="{FF2B5EF4-FFF2-40B4-BE49-F238E27FC236}">
                <a16:creationId xmlns:a16="http://schemas.microsoft.com/office/drawing/2014/main" id="{0D990508-C661-F5C5-B96F-55F193A65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543" y="7794189"/>
            <a:ext cx="857781" cy="85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mi">
            <a:extLst>
              <a:ext uri="{FF2B5EF4-FFF2-40B4-BE49-F238E27FC236}">
                <a16:creationId xmlns:a16="http://schemas.microsoft.com/office/drawing/2014/main" id="{79664F73-6F75-8B7B-6E4F-E20FFEA22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5" y="7794189"/>
            <a:ext cx="857781" cy="85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Saúde | Leadmark">
            <a:extLst>
              <a:ext uri="{FF2B5EF4-FFF2-40B4-BE49-F238E27FC236}">
                <a16:creationId xmlns:a16="http://schemas.microsoft.com/office/drawing/2014/main" id="{858529AA-006B-44F2-8898-5F37B2C1C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456" y="7730318"/>
            <a:ext cx="1725906" cy="97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F2C10CFA-CD51-C973-9164-10D7419CBB11}"/>
              </a:ext>
            </a:extLst>
          </p:cNvPr>
          <p:cNvCxnSpPr>
            <a:cxnSpLocks/>
          </p:cNvCxnSpPr>
          <p:nvPr/>
        </p:nvCxnSpPr>
        <p:spPr>
          <a:xfrm flipV="1">
            <a:off x="13438348" y="7567240"/>
            <a:ext cx="1342228" cy="129697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32" name="Picture 8" descr="Institucional Grupo Assim Saúde">
            <a:extLst>
              <a:ext uri="{FF2B5EF4-FFF2-40B4-BE49-F238E27FC236}">
                <a16:creationId xmlns:a16="http://schemas.microsoft.com/office/drawing/2014/main" id="{EB16531B-929C-C2BF-9FC7-5EBEE0CA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442" y="7869299"/>
            <a:ext cx="1342229" cy="75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entro Clínico Gaúcho apresenta nova marca: CCG Saúde ...">
            <a:extLst>
              <a:ext uri="{FF2B5EF4-FFF2-40B4-BE49-F238E27FC236}">
                <a16:creationId xmlns:a16="http://schemas.microsoft.com/office/drawing/2014/main" id="{A904C466-2752-DF39-829B-25F1CCB7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95" y="7817114"/>
            <a:ext cx="1342228" cy="8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78894C8-A852-0B1A-7BB0-6971962B7557}"/>
              </a:ext>
            </a:extLst>
          </p:cNvPr>
          <p:cNvCxnSpPr>
            <a:cxnSpLocks/>
          </p:cNvCxnSpPr>
          <p:nvPr/>
        </p:nvCxnSpPr>
        <p:spPr>
          <a:xfrm flipV="1">
            <a:off x="6958711" y="7633644"/>
            <a:ext cx="1342228" cy="129697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64E7DD6-7A4C-F7AD-5947-F5447BA06D2F}"/>
              </a:ext>
            </a:extLst>
          </p:cNvPr>
          <p:cNvSpPr/>
          <p:nvPr/>
        </p:nvSpPr>
        <p:spPr>
          <a:xfrm>
            <a:off x="2803703" y="7486312"/>
            <a:ext cx="2719379" cy="14443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CBE179-6323-1FC8-8801-427537A39DDC}"/>
              </a:ext>
            </a:extLst>
          </p:cNvPr>
          <p:cNvSpPr/>
          <p:nvPr/>
        </p:nvSpPr>
        <p:spPr>
          <a:xfrm>
            <a:off x="10813940" y="7456497"/>
            <a:ext cx="4459671" cy="14443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30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18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274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8FEFE3-BA29-4046-94C9-F44723ADE7CD}"/>
              </a:ext>
            </a:extLst>
          </p:cNvPr>
          <p:cNvSpPr txBox="1"/>
          <p:nvPr/>
        </p:nvSpPr>
        <p:spPr>
          <a:xfrm>
            <a:off x="2663281" y="99688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Medicina de Grupo 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(40% Market </a:t>
            </a:r>
            <a:r>
              <a:rPr lang="pt-BR" sz="1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DFA55154-C12C-7442-B634-258D871A6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159" y="5137749"/>
            <a:ext cx="2448881" cy="1588572"/>
          </a:xfrm>
          <a:prstGeom prst="roundRect">
            <a:avLst>
              <a:gd name="adj" fmla="val 16667"/>
            </a:avLst>
          </a:prstGeom>
          <a:solidFill>
            <a:srgbClr val="00FF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ja-JP" sz="20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BENEFICIÁRIOS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Pessoas Físicas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Coletivos Adesão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Empresas (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RH)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EC97D911-A0D8-8E46-8DBA-5C48B5203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683" y="4625628"/>
            <a:ext cx="5645891" cy="4564644"/>
          </a:xfrm>
          <a:prstGeom prst="roundRect">
            <a:avLst>
              <a:gd name="adj" fmla="val 16667"/>
            </a:avLst>
          </a:prstGeom>
          <a:solidFill>
            <a:srgbClr val="CCFFCC">
              <a:alpha val="52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pt-BR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MEDICINA DE GRUPO</a:t>
            </a:r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Hospitais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édicos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Psicólogos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Nutricionistas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Fisioterapeutas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Laboratórios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Home </a:t>
            </a:r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Clínicas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APS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Gestão Crônicos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APH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Empresas de Sistemas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Line 18">
            <a:extLst>
              <a:ext uri="{FF2B5EF4-FFF2-40B4-BE49-F238E27FC236}">
                <a16:creationId xmlns:a16="http://schemas.microsoft.com/office/drawing/2014/main" id="{93669D6A-5A39-9B40-9EF2-4ED272643C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6370" y="5943600"/>
            <a:ext cx="128675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Line 20">
            <a:extLst>
              <a:ext uri="{FF2B5EF4-FFF2-40B4-BE49-F238E27FC236}">
                <a16:creationId xmlns:a16="http://schemas.microsoft.com/office/drawing/2014/main" id="{900E53A0-7E50-274D-AC5A-6EB2C9571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17827" y="4572000"/>
            <a:ext cx="0" cy="1257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ine 22">
            <a:extLst>
              <a:ext uri="{FF2B5EF4-FFF2-40B4-BE49-F238E27FC236}">
                <a16:creationId xmlns:a16="http://schemas.microsoft.com/office/drawing/2014/main" id="{1B239B18-F8C6-2444-B183-65C89F40C1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57454" y="6771348"/>
            <a:ext cx="4646" cy="2773124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Line 23">
            <a:extLst>
              <a:ext uri="{FF2B5EF4-FFF2-40B4-BE49-F238E27FC236}">
                <a16:creationId xmlns:a16="http://schemas.microsoft.com/office/drawing/2014/main" id="{AC703850-9A33-254A-97DE-B2CBD122B8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7455" y="9544481"/>
            <a:ext cx="4367673" cy="2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Line 24">
            <a:extLst>
              <a:ext uri="{FF2B5EF4-FFF2-40B4-BE49-F238E27FC236}">
                <a16:creationId xmlns:a16="http://schemas.microsoft.com/office/drawing/2014/main" id="{F8D93970-BE69-9041-AA34-5944B63819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25127" y="9247956"/>
            <a:ext cx="4652" cy="296526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54010D27-89FA-8B4D-9B0E-1E3B7AA925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95327" y="3314700"/>
            <a:ext cx="0" cy="1257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709115C7-04E7-7744-8316-9A3FA2A6B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8376" y="2288119"/>
            <a:ext cx="1320246" cy="1002765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Farma</a:t>
            </a:r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3737A5EA-AF1E-8F4C-84F1-9ACC28C19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9890" y="2288118"/>
            <a:ext cx="1385438" cy="1002767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Devices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80B550C1-683D-FB40-BDD5-EE6905417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7173" y="1933192"/>
            <a:ext cx="7418157" cy="16497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E6D2F54E-6015-864C-8563-5F5CABF8D5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504990" y="1933192"/>
            <a:ext cx="0" cy="354927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0DBF2A9-7374-F740-98B5-D934640AC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7170" y="1949688"/>
            <a:ext cx="0" cy="1022112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91E3DA4B-1EB6-AF4D-BB04-682F899D67B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77170" y="4457701"/>
            <a:ext cx="0" cy="6800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E02C4BDE-E398-F84E-B588-BB71829E05B6}"/>
              </a:ext>
            </a:extLst>
          </p:cNvPr>
          <p:cNvSpPr txBox="1"/>
          <p:nvPr/>
        </p:nvSpPr>
        <p:spPr>
          <a:xfrm>
            <a:off x="5126454" y="45981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7F71F9BE-935E-1A41-B863-66CFA0B61649}"/>
              </a:ext>
            </a:extLst>
          </p:cNvPr>
          <p:cNvSpPr txBox="1"/>
          <p:nvPr/>
        </p:nvSpPr>
        <p:spPr>
          <a:xfrm>
            <a:off x="6717473" y="54599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29" name="Line 20">
            <a:extLst>
              <a:ext uri="{FF2B5EF4-FFF2-40B4-BE49-F238E27FC236}">
                <a16:creationId xmlns:a16="http://schemas.microsoft.com/office/drawing/2014/main" id="{A084B2D9-EF05-7F45-ABA8-38A1BB2C57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3958" y="6771348"/>
            <a:ext cx="0" cy="65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36">
            <a:extLst>
              <a:ext uri="{FF2B5EF4-FFF2-40B4-BE49-F238E27FC236}">
                <a16:creationId xmlns:a16="http://schemas.microsoft.com/office/drawing/2014/main" id="{10604334-B14B-DD4B-9FEA-5F4013A51130}"/>
              </a:ext>
            </a:extLst>
          </p:cNvPr>
          <p:cNvSpPr txBox="1"/>
          <p:nvPr/>
        </p:nvSpPr>
        <p:spPr>
          <a:xfrm>
            <a:off x="5077170" y="68940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31" name="AutoShape 12">
            <a:extLst>
              <a:ext uri="{FF2B5EF4-FFF2-40B4-BE49-F238E27FC236}">
                <a16:creationId xmlns:a16="http://schemas.microsoft.com/office/drawing/2014/main" id="{B50A51E4-B175-DD4D-8485-FE11EFA3F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433" y="3132774"/>
            <a:ext cx="1331656" cy="1022107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Farmácias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PBM</a:t>
            </a: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1ADF422-F761-7C43-BABF-D7A43B246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5229" y="7524472"/>
            <a:ext cx="1739859" cy="1935698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EAP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Ocupacional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Wereables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Cartões Desc.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</a:p>
        </p:txBody>
      </p:sp>
      <p:sp>
        <p:nvSpPr>
          <p:cNvPr id="34" name="AutoShape 12">
            <a:extLst>
              <a:ext uri="{FF2B5EF4-FFF2-40B4-BE49-F238E27FC236}">
                <a16:creationId xmlns:a16="http://schemas.microsoft.com/office/drawing/2014/main" id="{107BE31A-1959-AF4E-A40F-F7A1422D3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843" y="3457059"/>
            <a:ext cx="1665968" cy="1009162"/>
          </a:xfrm>
          <a:prstGeom prst="roundRect">
            <a:avLst>
              <a:gd name="adj" fmla="val 16667"/>
            </a:avLst>
          </a:prstGeom>
          <a:solidFill>
            <a:srgbClr val="C0C0C0">
              <a:alpha val="67999"/>
            </a:srgbClr>
          </a:solidFill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Corretores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de Benefícios</a:t>
            </a:r>
            <a:endParaRPr lang="pt-B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AutoShape 13">
            <a:extLst>
              <a:ext uri="{FF2B5EF4-FFF2-40B4-BE49-F238E27FC236}">
                <a16:creationId xmlns:a16="http://schemas.microsoft.com/office/drawing/2014/main" id="{26D77D7B-EFC5-A541-8969-6AC6A1120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15" y="7101199"/>
            <a:ext cx="1539637" cy="984037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Consultorias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Auditorias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216E07-7D9E-497D-898F-0037C4AF0A20}"/>
              </a:ext>
            </a:extLst>
          </p:cNvPr>
          <p:cNvSpPr/>
          <p:nvPr/>
        </p:nvSpPr>
        <p:spPr>
          <a:xfrm>
            <a:off x="2803702" y="9783371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  <p:sp>
        <p:nvSpPr>
          <p:cNvPr id="11" name="Retângulo 10">
            <a:hlinkClick r:id="rId2"/>
            <a:extLst>
              <a:ext uri="{FF2B5EF4-FFF2-40B4-BE49-F238E27FC236}">
                <a16:creationId xmlns:a16="http://schemas.microsoft.com/office/drawing/2014/main" id="{15CBB3BD-84E7-4356-9233-6C214507F8D3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78371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7089AF-EBCE-1341-B431-FEBE4A355099}"/>
              </a:ext>
            </a:extLst>
          </p:cNvPr>
          <p:cNvSpPr txBox="1"/>
          <p:nvPr/>
        </p:nvSpPr>
        <p:spPr>
          <a:xfrm>
            <a:off x="2663281" y="996888"/>
            <a:ext cx="477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Cooperativa Médica 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(36% Market </a:t>
            </a:r>
            <a:r>
              <a:rPr lang="pt-BR" sz="1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DF0F12-2BCF-E648-8FE8-ED7290ED57E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15" name="Espaço Reservado para Texto 2">
              <a:extLst>
                <a:ext uri="{FF2B5EF4-FFF2-40B4-BE49-F238E27FC236}">
                  <a16:creationId xmlns:a16="http://schemas.microsoft.com/office/drawing/2014/main" id="{79E24CB2-F0D9-8447-A07A-E598AA0960B4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Espaço Reservado para Texto 3">
              <a:extLst>
                <a:ext uri="{FF2B5EF4-FFF2-40B4-BE49-F238E27FC236}">
                  <a16:creationId xmlns:a16="http://schemas.microsoft.com/office/drawing/2014/main" id="{5702E231-C114-F148-8362-0449EA4D2763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295394A-06DA-AB42-BE24-AF45B5319B2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Rectangle 6">
            <a:extLst>
              <a:ext uri="{FF2B5EF4-FFF2-40B4-BE49-F238E27FC236}">
                <a16:creationId xmlns:a16="http://schemas.microsoft.com/office/drawing/2014/main" id="{762BB4EE-8C84-6441-96D0-5976FACA3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445" y="2267504"/>
            <a:ext cx="8772525" cy="738664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34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pt-BR" altLang="ja-JP" sz="4200" dirty="0">
                <a:solidFill>
                  <a:srgbClr val="4C4C4C"/>
                </a:solidFill>
                <a:latin typeface="Trebuchet MS" charset="0"/>
                <a:cs typeface="Calibri" panose="020F0502020204030204" pitchFamily="34" charset="0"/>
              </a:rPr>
              <a:t>Operadoras </a:t>
            </a:r>
            <a:r>
              <a:rPr lang="pt-BR" altLang="ja-JP" sz="4200" dirty="0">
                <a:solidFill>
                  <a:srgbClr val="FF0000"/>
                </a:solidFill>
                <a:latin typeface="Trebuchet MS" charset="0"/>
                <a:cs typeface="Calibri" panose="020F0502020204030204" pitchFamily="34" charset="0"/>
              </a:rPr>
              <a:t>sem </a:t>
            </a:r>
            <a:r>
              <a:rPr lang="pt-BR" altLang="ja-JP" sz="4200" dirty="0">
                <a:solidFill>
                  <a:srgbClr val="4C4C4C"/>
                </a:solidFill>
                <a:latin typeface="Trebuchet MS" charset="0"/>
                <a:cs typeface="Calibri" panose="020F0502020204030204" pitchFamily="34" charset="0"/>
              </a:rPr>
              <a:t>fins lucrativos</a:t>
            </a:r>
            <a:endParaRPr lang="pt-BR" sz="4200" dirty="0">
              <a:solidFill>
                <a:srgbClr val="4C4C4C"/>
              </a:solidFill>
              <a:latin typeface="Trebuchet MS" charset="0"/>
              <a:cs typeface="Calibri" panose="020F0502020204030204" pitchFamily="34" charset="0"/>
            </a:endParaRP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1E497E2C-0AED-4146-AF68-FDFFFD83B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951" y="2387035"/>
            <a:ext cx="8120382" cy="3451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>
                    <a:alpha val="67000"/>
                  </a:scheme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/>
          <a:p>
            <a:pPr algn="l"/>
            <a:endParaRPr lang="pt-BR" sz="2700" dirty="0">
              <a:latin typeface="Trebuchet MS" charset="0"/>
              <a:cs typeface="Calibri" panose="020F0502020204030204" pitchFamily="34" charset="0"/>
            </a:endParaRPr>
          </a:p>
          <a:p>
            <a:pPr algn="l"/>
            <a:endParaRPr lang="pt-BR" sz="1500" dirty="0">
              <a:latin typeface="Trebuchet MS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Podem comercializar o produto de assistência à saúde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Médicos cooperados e sócios da operadora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(Lei n.º 5.764)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Sistema “político” que se renova a cada 3 anos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Contrata rede credenciada + Própria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Intercâmbio / Reciprocidade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“Lucro” = divisão entre médicos</a:t>
            </a:r>
            <a:endParaRPr lang="pt-BR" sz="2000" dirty="0">
              <a:latin typeface="Century Gothic" charset="0"/>
              <a:cs typeface="Calibri" panose="020F050202020403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C073557-B6DD-DB41-B1D7-CB19198E6B38}"/>
              </a:ext>
            </a:extLst>
          </p:cNvPr>
          <p:cNvSpPr txBox="1"/>
          <p:nvPr/>
        </p:nvSpPr>
        <p:spPr>
          <a:xfrm>
            <a:off x="2663280" y="6110269"/>
            <a:ext cx="5418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 de Cooperativas de Saúde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D671DFD-EF01-4941-8D54-B40287645A73}"/>
              </a:ext>
            </a:extLst>
          </p:cNvPr>
          <p:cNvSpPr/>
          <p:nvPr/>
        </p:nvSpPr>
        <p:spPr>
          <a:xfrm>
            <a:off x="2783538" y="9268774"/>
            <a:ext cx="119050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sistema UNIMED têm mais de 340 operadoras singulares com CNPJ diferentes</a:t>
            </a:r>
          </a:p>
        </p:txBody>
      </p:sp>
      <p:pic>
        <p:nvPicPr>
          <p:cNvPr id="22" name="Imagem 21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C7E17D00-1447-AE4E-86AA-84FD63771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68" y="6905169"/>
            <a:ext cx="2602880" cy="1265538"/>
          </a:xfrm>
          <a:prstGeom prst="rect">
            <a:avLst/>
          </a:prstGeom>
        </p:spPr>
      </p:pic>
      <p:pic>
        <p:nvPicPr>
          <p:cNvPr id="24" name="Imagem 23" descr="Logotipo, nome da empresa&#10;&#10;Descrição gerada automaticamente">
            <a:extLst>
              <a:ext uri="{FF2B5EF4-FFF2-40B4-BE49-F238E27FC236}">
                <a16:creationId xmlns:a16="http://schemas.microsoft.com/office/drawing/2014/main" id="{50ECFCD7-8910-C04C-97E1-0576F802B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03" y="6717988"/>
            <a:ext cx="1836336" cy="1521856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2F686455-1AFB-88D7-FE93-14337214C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361" y="6790500"/>
            <a:ext cx="2793783" cy="69117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4ACDE71-8593-980F-1CC1-34F176793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999" y="7517590"/>
            <a:ext cx="2617528" cy="80143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9E9B7A8-BD7D-FA28-2AD4-392E2327FF8C}"/>
              </a:ext>
            </a:extLst>
          </p:cNvPr>
          <p:cNvSpPr/>
          <p:nvPr/>
        </p:nvSpPr>
        <p:spPr>
          <a:xfrm>
            <a:off x="2803702" y="9783371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  <p:sp>
        <p:nvSpPr>
          <p:cNvPr id="11" name="Retângulo 10">
            <a:hlinkClick r:id="rId6"/>
            <a:extLst>
              <a:ext uri="{FF2B5EF4-FFF2-40B4-BE49-F238E27FC236}">
                <a16:creationId xmlns:a16="http://schemas.microsoft.com/office/drawing/2014/main" id="{A6EA77FA-D509-EAC5-976E-369F89E7495A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4628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274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7089AF-EBCE-1341-B431-FEBE4A355099}"/>
              </a:ext>
            </a:extLst>
          </p:cNvPr>
          <p:cNvSpPr txBox="1"/>
          <p:nvPr/>
        </p:nvSpPr>
        <p:spPr>
          <a:xfrm>
            <a:off x="2663281" y="996888"/>
            <a:ext cx="477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Cooperativa Médica 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(36% Market </a:t>
            </a:r>
            <a:r>
              <a:rPr lang="pt-BR" sz="1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37F8D54-D48B-D041-8B0A-6C3790C07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752" y="5186577"/>
            <a:ext cx="2448881" cy="1588572"/>
          </a:xfrm>
          <a:prstGeom prst="roundRect">
            <a:avLst>
              <a:gd name="adj" fmla="val 16667"/>
            </a:avLst>
          </a:prstGeom>
          <a:solidFill>
            <a:srgbClr val="00FF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ja-JP" sz="20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BENEFICIÁRIOS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Pessoas Físicas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Coletivos Adesão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Empresas (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RH)</a:t>
            </a:r>
          </a:p>
        </p:txBody>
      </p:sp>
      <p:sp>
        <p:nvSpPr>
          <p:cNvPr id="13" name="Line 18">
            <a:extLst>
              <a:ext uri="{FF2B5EF4-FFF2-40B4-BE49-F238E27FC236}">
                <a16:creationId xmlns:a16="http://schemas.microsoft.com/office/drawing/2014/main" id="{4B8B82E1-337C-E544-B750-00F1D8A9B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9860" y="5992428"/>
            <a:ext cx="128675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Line 19">
            <a:extLst>
              <a:ext uri="{FF2B5EF4-FFF2-40B4-BE49-F238E27FC236}">
                <a16:creationId xmlns:a16="http://schemas.microsoft.com/office/drawing/2014/main" id="{033D9071-5552-9441-B3DC-F86E4B45DFE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6630" y="5992428"/>
            <a:ext cx="11430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7274C957-1220-A347-8DC2-452027F19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93830" y="4620828"/>
            <a:ext cx="0" cy="1257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Line 22">
            <a:extLst>
              <a:ext uri="{FF2B5EF4-FFF2-40B4-BE49-F238E27FC236}">
                <a16:creationId xmlns:a16="http://schemas.microsoft.com/office/drawing/2014/main" id="{A4FB57F4-483F-C044-B955-B50D2E026A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7576" y="6775149"/>
            <a:ext cx="0" cy="252498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Line 23">
            <a:extLst>
              <a:ext uri="{FF2B5EF4-FFF2-40B4-BE49-F238E27FC236}">
                <a16:creationId xmlns:a16="http://schemas.microsoft.com/office/drawing/2014/main" id="{62FD0998-A79E-E24F-B742-B493570914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27576" y="9290112"/>
            <a:ext cx="7252253" cy="8234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EC91BFA3-E221-6E44-929D-2D13D89B06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579828" y="7768286"/>
            <a:ext cx="2" cy="1546894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AutoShape 34">
            <a:extLst>
              <a:ext uri="{FF2B5EF4-FFF2-40B4-BE49-F238E27FC236}">
                <a16:creationId xmlns:a16="http://schemas.microsoft.com/office/drawing/2014/main" id="{43CA8888-F49E-3944-AE4D-FF7999845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111" y="5186577"/>
            <a:ext cx="2400300" cy="3173996"/>
          </a:xfrm>
          <a:prstGeom prst="roundRect">
            <a:avLst>
              <a:gd name="adj" fmla="val 16667"/>
            </a:avLst>
          </a:prstGeom>
          <a:solidFill>
            <a:srgbClr val="00800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édicos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Hospitais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Laboratórios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Farmácia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Clínicas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Home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Gestão Crônicos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APS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APH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6C460121-7BA2-1145-BA8E-EC2197AC38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903462" y="1998516"/>
            <a:ext cx="4360" cy="24249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AutoShape 13">
            <a:extLst>
              <a:ext uri="{FF2B5EF4-FFF2-40B4-BE49-F238E27FC236}">
                <a16:creationId xmlns:a16="http://schemas.microsoft.com/office/drawing/2014/main" id="{5E4234FF-DB79-1D4B-A7AC-9916EF81B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8818" y="2336947"/>
            <a:ext cx="1320246" cy="1002765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Farma</a:t>
            </a:r>
          </a:p>
        </p:txBody>
      </p:sp>
      <p:sp>
        <p:nvSpPr>
          <p:cNvPr id="23" name="AutoShape 13">
            <a:extLst>
              <a:ext uri="{FF2B5EF4-FFF2-40B4-BE49-F238E27FC236}">
                <a16:creationId xmlns:a16="http://schemas.microsoft.com/office/drawing/2014/main" id="{E5D04648-3618-F240-BBAF-A54EE2EA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7822" y="2360759"/>
            <a:ext cx="1385438" cy="1002767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Devices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A9371693-1705-8640-8315-B0E83533DA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0661" y="1995764"/>
            <a:ext cx="8771559" cy="2752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81CAFC6D-808E-504F-8AA6-5E63B957B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0661" y="1998516"/>
            <a:ext cx="0" cy="1022112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20">
            <a:extLst>
              <a:ext uri="{FF2B5EF4-FFF2-40B4-BE49-F238E27FC236}">
                <a16:creationId xmlns:a16="http://schemas.microsoft.com/office/drawing/2014/main" id="{48B132DE-D532-A347-9137-307DA5CE2B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50661" y="4423421"/>
            <a:ext cx="0" cy="6800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D4C01803-628D-4140-A5C2-E50DA16B3063}"/>
              </a:ext>
            </a:extLst>
          </p:cNvPr>
          <p:cNvSpPr txBox="1"/>
          <p:nvPr/>
        </p:nvSpPr>
        <p:spPr>
          <a:xfrm>
            <a:off x="4207812" y="4731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30" name="TextBox 34">
            <a:extLst>
              <a:ext uri="{FF2B5EF4-FFF2-40B4-BE49-F238E27FC236}">
                <a16:creationId xmlns:a16="http://schemas.microsoft.com/office/drawing/2014/main" id="{3D111448-9D43-194F-95E2-7C8E01AD325D}"/>
              </a:ext>
            </a:extLst>
          </p:cNvPr>
          <p:cNvSpPr txBox="1"/>
          <p:nvPr/>
        </p:nvSpPr>
        <p:spPr>
          <a:xfrm>
            <a:off x="5892650" y="55659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31" name="AutoShape 12">
            <a:extLst>
              <a:ext uri="{FF2B5EF4-FFF2-40B4-BE49-F238E27FC236}">
                <a16:creationId xmlns:a16="http://schemas.microsoft.com/office/drawing/2014/main" id="{C23A73B4-EBCC-7247-962C-6DC6696BD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757" y="3233672"/>
            <a:ext cx="1331656" cy="1022107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Farmácias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PBM</a:t>
            </a:r>
          </a:p>
        </p:txBody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CC17844D-6B24-8B44-ABF1-9CECB146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0732" y="7373788"/>
            <a:ext cx="1739859" cy="1935698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EAP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Ocupacional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Wereables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Cartões Desc.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</a:p>
        </p:txBody>
      </p:sp>
      <p:sp>
        <p:nvSpPr>
          <p:cNvPr id="34" name="AutoShape 13">
            <a:extLst>
              <a:ext uri="{FF2B5EF4-FFF2-40B4-BE49-F238E27FC236}">
                <a16:creationId xmlns:a16="http://schemas.microsoft.com/office/drawing/2014/main" id="{500260A5-812B-504E-924B-111AD4A7F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7143" y="3560359"/>
            <a:ext cx="1539637" cy="984037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Consultorias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Auditorias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580D36-BFA7-944E-99C3-ED2DD5FB406A}"/>
              </a:ext>
            </a:extLst>
          </p:cNvPr>
          <p:cNvSpPr txBox="1"/>
          <p:nvPr/>
        </p:nvSpPr>
        <p:spPr>
          <a:xfrm>
            <a:off x="4318482" y="67751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36" name="Line 20">
            <a:extLst>
              <a:ext uri="{FF2B5EF4-FFF2-40B4-BE49-F238E27FC236}">
                <a16:creationId xmlns:a16="http://schemas.microsoft.com/office/drawing/2014/main" id="{FC32140C-7304-4C4C-9AFD-B2749A1953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75021" y="6858257"/>
            <a:ext cx="0" cy="5155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AutoShape 9">
            <a:extLst>
              <a:ext uri="{FF2B5EF4-FFF2-40B4-BE49-F238E27FC236}">
                <a16:creationId xmlns:a16="http://schemas.microsoft.com/office/drawing/2014/main" id="{1D80EE0E-0AE9-BE48-BA2B-7C9547608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8718" y="4471917"/>
            <a:ext cx="3433874" cy="3231405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2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PRESTADORES</a:t>
            </a:r>
            <a:r>
              <a:rPr lang="pt-BR" sz="20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endParaRPr lang="pt-BR" sz="2000" b="1" i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Hospitais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Psicólogos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Nutricionistas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Fisioterapeutas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Clínicas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Empresas de Sistemas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AutoShape 12">
            <a:extLst>
              <a:ext uri="{FF2B5EF4-FFF2-40B4-BE49-F238E27FC236}">
                <a16:creationId xmlns:a16="http://schemas.microsoft.com/office/drawing/2014/main" id="{FE0C5140-419B-444B-A531-A734FACF3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64" y="3576052"/>
            <a:ext cx="1665968" cy="1009162"/>
          </a:xfrm>
          <a:prstGeom prst="roundRect">
            <a:avLst>
              <a:gd name="adj" fmla="val 16667"/>
            </a:avLst>
          </a:prstGeom>
          <a:solidFill>
            <a:srgbClr val="C0C0C0">
              <a:alpha val="67999"/>
            </a:srgbClr>
          </a:solidFill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Corretores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de Benefícios</a:t>
            </a:r>
            <a:endParaRPr lang="pt-B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Line 21">
            <a:extLst>
              <a:ext uri="{FF2B5EF4-FFF2-40B4-BE49-F238E27FC236}">
                <a16:creationId xmlns:a16="http://schemas.microsoft.com/office/drawing/2014/main" id="{4E620136-70AF-0649-9D3F-1EA0E5B1A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7736" y="4667395"/>
            <a:ext cx="0" cy="1257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Straight Connector 3">
            <a:extLst>
              <a:ext uri="{FF2B5EF4-FFF2-40B4-BE49-F238E27FC236}">
                <a16:creationId xmlns:a16="http://schemas.microsoft.com/office/drawing/2014/main" id="{FBB07AD7-A7ED-AB44-9975-BDC15113DE48}"/>
              </a:ext>
            </a:extLst>
          </p:cNvPr>
          <p:cNvCxnSpPr>
            <a:cxnSpLocks/>
          </p:cNvCxnSpPr>
          <p:nvPr/>
        </p:nvCxnSpPr>
        <p:spPr>
          <a:xfrm flipV="1">
            <a:off x="6250275" y="3385809"/>
            <a:ext cx="1233214" cy="1431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42CF6CDB-43DA-D610-80D9-B6BA0A44A8BD}"/>
              </a:ext>
            </a:extLst>
          </p:cNvPr>
          <p:cNvSpPr/>
          <p:nvPr/>
        </p:nvSpPr>
        <p:spPr>
          <a:xfrm>
            <a:off x="2803702" y="9783371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  <p:sp>
        <p:nvSpPr>
          <p:cNvPr id="10" name="Retângulo 9">
            <a:hlinkClick r:id="rId2"/>
            <a:extLst>
              <a:ext uri="{FF2B5EF4-FFF2-40B4-BE49-F238E27FC236}">
                <a16:creationId xmlns:a16="http://schemas.microsoft.com/office/drawing/2014/main" id="{74D48708-91A9-4994-40E9-A419ED7A523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4115549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3309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Unimed</a:t>
            </a:r>
          </a:p>
        </p:txBody>
      </p:sp>
      <p:pic>
        <p:nvPicPr>
          <p:cNvPr id="36" name="Imagem 35" descr="Uma imagem contendo Ícone&#10;&#10;Descrição gerada automaticamente">
            <a:extLst>
              <a:ext uri="{FF2B5EF4-FFF2-40B4-BE49-F238E27FC236}">
                <a16:creationId xmlns:a16="http://schemas.microsoft.com/office/drawing/2014/main" id="{639E57F0-BD87-6647-B10C-FC17F71F1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98" y="1183060"/>
            <a:ext cx="2808481" cy="948086"/>
          </a:xfrm>
          <a:prstGeom prst="rect">
            <a:avLst/>
          </a:prstGeom>
        </p:spPr>
      </p:pic>
      <p:sp>
        <p:nvSpPr>
          <p:cNvPr id="17" name="AutoShape 6">
            <a:extLst>
              <a:ext uri="{FF2B5EF4-FFF2-40B4-BE49-F238E27FC236}">
                <a16:creationId xmlns:a16="http://schemas.microsoft.com/office/drawing/2014/main" id="{A49FE135-BBEE-3846-B240-874CB6E53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710" y="2195731"/>
            <a:ext cx="2445875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Confederação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Nacional UNIMED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AC71393E-0ECC-8348-8548-6B88DCBF4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461" y="4271870"/>
            <a:ext cx="1581885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Federação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0C57B089-BD7C-D24F-BFB8-2524E28B4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536" y="4257693"/>
            <a:ext cx="1581885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Federação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0962B3CA-C7D5-C147-834A-CEC6CB9B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610" y="4275322"/>
            <a:ext cx="1581885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Federação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sp>
        <p:nvSpPr>
          <p:cNvPr id="26" name="AutoShape 6">
            <a:extLst>
              <a:ext uri="{FF2B5EF4-FFF2-40B4-BE49-F238E27FC236}">
                <a16:creationId xmlns:a16="http://schemas.microsoft.com/office/drawing/2014/main" id="{212DC345-CF11-9E40-8D9E-0055F52BC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328" y="4270611"/>
            <a:ext cx="1581885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Federação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A94AD47D-EF57-9C4E-ADAC-8F8D8D915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2402" y="4257692"/>
            <a:ext cx="1581885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Federação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sp>
        <p:nvSpPr>
          <p:cNvPr id="30" name="AutoShape 6">
            <a:extLst>
              <a:ext uri="{FF2B5EF4-FFF2-40B4-BE49-F238E27FC236}">
                <a16:creationId xmlns:a16="http://schemas.microsoft.com/office/drawing/2014/main" id="{9359AC06-5F1A-8A45-8C76-7A159E447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4476" y="4257691"/>
            <a:ext cx="1581885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Federação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sp>
        <p:nvSpPr>
          <p:cNvPr id="32" name="AutoShape 6">
            <a:extLst>
              <a:ext uri="{FF2B5EF4-FFF2-40B4-BE49-F238E27FC236}">
                <a16:creationId xmlns:a16="http://schemas.microsoft.com/office/drawing/2014/main" id="{42E3DA17-B6BF-EF45-984A-2518F8642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277" y="7793558"/>
            <a:ext cx="1256259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Singular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sp>
        <p:nvSpPr>
          <p:cNvPr id="33" name="AutoShape 6">
            <a:extLst>
              <a:ext uri="{FF2B5EF4-FFF2-40B4-BE49-F238E27FC236}">
                <a16:creationId xmlns:a16="http://schemas.microsoft.com/office/drawing/2014/main" id="{8D61488D-D362-2D4F-8285-0F5AD47F5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347" y="7793558"/>
            <a:ext cx="1256259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Singular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8AC9A554-08DE-7441-B5AA-C13381DF4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417" y="7793558"/>
            <a:ext cx="1256259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Singular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sp>
        <p:nvSpPr>
          <p:cNvPr id="37" name="AutoShape 6">
            <a:extLst>
              <a:ext uri="{FF2B5EF4-FFF2-40B4-BE49-F238E27FC236}">
                <a16:creationId xmlns:a16="http://schemas.microsoft.com/office/drawing/2014/main" id="{DB61146D-94E7-A046-842A-8ACF6F719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620" y="7793558"/>
            <a:ext cx="1256259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Singular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sp>
        <p:nvSpPr>
          <p:cNvPr id="39" name="AutoShape 6">
            <a:extLst>
              <a:ext uri="{FF2B5EF4-FFF2-40B4-BE49-F238E27FC236}">
                <a16:creationId xmlns:a16="http://schemas.microsoft.com/office/drawing/2014/main" id="{920E0673-698D-4C48-9F09-3D2F40C9C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690" y="7793558"/>
            <a:ext cx="1256259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Singular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sp>
        <p:nvSpPr>
          <p:cNvPr id="40" name="AutoShape 6">
            <a:extLst>
              <a:ext uri="{FF2B5EF4-FFF2-40B4-BE49-F238E27FC236}">
                <a16:creationId xmlns:a16="http://schemas.microsoft.com/office/drawing/2014/main" id="{ACE3765D-8F2A-B44C-9A18-2EBC74BE1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5760" y="7793558"/>
            <a:ext cx="1256259" cy="871403"/>
          </a:xfrm>
          <a:prstGeom prst="roundRect">
            <a:avLst>
              <a:gd name="adj" fmla="val 16667"/>
            </a:avLst>
          </a:prstGeom>
          <a:solidFill>
            <a:srgbClr val="92D05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Singular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UNIMED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42EB4C0-A1B9-D043-AF25-3103B17C6192}"/>
              </a:ext>
            </a:extLst>
          </p:cNvPr>
          <p:cNvCxnSpPr>
            <a:stCxn id="17" idx="2"/>
            <a:endCxn id="23" idx="0"/>
          </p:cNvCxnSpPr>
          <p:nvPr/>
        </p:nvCxnSpPr>
        <p:spPr>
          <a:xfrm flipH="1">
            <a:off x="3604403" y="3067133"/>
            <a:ext cx="5316244" cy="120473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F5EF214-5514-364D-976C-F5AE9F4BC999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 flipH="1">
            <a:off x="5336479" y="3067134"/>
            <a:ext cx="3584169" cy="119055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AC7163FE-D97E-4A4E-A1EB-AD5A5EE3793A}"/>
              </a:ext>
            </a:extLst>
          </p:cNvPr>
          <p:cNvCxnSpPr>
            <a:cxnSpLocks/>
            <a:stCxn id="17" idx="2"/>
            <a:endCxn id="25" idx="0"/>
          </p:cNvCxnSpPr>
          <p:nvPr/>
        </p:nvCxnSpPr>
        <p:spPr>
          <a:xfrm flipH="1">
            <a:off x="7068553" y="3067133"/>
            <a:ext cx="1852095" cy="120818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3F8D9FB-873C-6548-B431-DBEDC684B6A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920647" y="3067133"/>
            <a:ext cx="1564540" cy="117224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98D5F4F2-AAA7-D043-90AF-3B6CF068EB6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920648" y="3067134"/>
            <a:ext cx="3446795" cy="117224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D2D51835-1A69-DF4F-8207-24AB2684C15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920648" y="3067134"/>
            <a:ext cx="5063411" cy="120347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0064DF4A-9828-B643-AAAD-5970314FAF22}"/>
              </a:ext>
            </a:extLst>
          </p:cNvPr>
          <p:cNvCxnSpPr>
            <a:cxnSpLocks/>
            <a:stCxn id="24" idx="2"/>
            <a:endCxn id="32" idx="0"/>
          </p:cNvCxnSpPr>
          <p:nvPr/>
        </p:nvCxnSpPr>
        <p:spPr>
          <a:xfrm flipH="1">
            <a:off x="3917406" y="5129095"/>
            <a:ext cx="1419072" cy="266446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41453A9-0E0A-2C40-903F-90E9C9CFFDC0}"/>
              </a:ext>
            </a:extLst>
          </p:cNvPr>
          <p:cNvCxnSpPr>
            <a:cxnSpLocks/>
            <a:stCxn id="24" idx="2"/>
            <a:endCxn id="33" idx="0"/>
          </p:cNvCxnSpPr>
          <p:nvPr/>
        </p:nvCxnSpPr>
        <p:spPr>
          <a:xfrm flipH="1">
            <a:off x="5336476" y="5129095"/>
            <a:ext cx="2" cy="266446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E7738AB-DE5D-134E-BB33-0CACE7DF4CCB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>
            <a:off x="5336478" y="5129095"/>
            <a:ext cx="1419068" cy="266446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312D997A-87B0-7643-BD07-49F7349D7390}"/>
              </a:ext>
            </a:extLst>
          </p:cNvPr>
          <p:cNvCxnSpPr>
            <a:cxnSpLocks/>
            <a:stCxn id="28" idx="2"/>
            <a:endCxn id="37" idx="0"/>
          </p:cNvCxnSpPr>
          <p:nvPr/>
        </p:nvCxnSpPr>
        <p:spPr>
          <a:xfrm flipH="1">
            <a:off x="11085750" y="5129095"/>
            <a:ext cx="1347595" cy="266446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068EBA8-88AA-314E-BFDB-0CCF93CA8429}"/>
              </a:ext>
            </a:extLst>
          </p:cNvPr>
          <p:cNvCxnSpPr>
            <a:cxnSpLocks/>
            <a:stCxn id="28" idx="2"/>
            <a:endCxn id="39" idx="0"/>
          </p:cNvCxnSpPr>
          <p:nvPr/>
        </p:nvCxnSpPr>
        <p:spPr>
          <a:xfrm>
            <a:off x="12433345" y="5129095"/>
            <a:ext cx="71475" cy="266446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C99AC83C-B302-4741-AFEB-9FF852960856}"/>
              </a:ext>
            </a:extLst>
          </p:cNvPr>
          <p:cNvCxnSpPr>
            <a:cxnSpLocks/>
            <a:stCxn id="28" idx="2"/>
            <a:endCxn id="40" idx="0"/>
          </p:cNvCxnSpPr>
          <p:nvPr/>
        </p:nvCxnSpPr>
        <p:spPr>
          <a:xfrm>
            <a:off x="12433345" y="5129095"/>
            <a:ext cx="1490545" cy="266446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m 64" descr="Uma imagem contendo Texto&#10;&#10;Descrição gerada automaticamente">
            <a:extLst>
              <a:ext uri="{FF2B5EF4-FFF2-40B4-BE49-F238E27FC236}">
                <a16:creationId xmlns:a16="http://schemas.microsoft.com/office/drawing/2014/main" id="{D3FB0169-0D8A-2943-B5A1-76D5687F7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38" y="5614574"/>
            <a:ext cx="2692400" cy="9652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DD40A6-FE80-806A-DBC3-6B24D5EAB10C}"/>
              </a:ext>
            </a:extLst>
          </p:cNvPr>
          <p:cNvSpPr txBox="1"/>
          <p:nvPr/>
        </p:nvSpPr>
        <p:spPr>
          <a:xfrm>
            <a:off x="2663281" y="5276441"/>
            <a:ext cx="26017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Âmbito Estadual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padronização de procedimentos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Padronização de políticas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Troca de experiências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Operar planos de saúde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143DE6A-6C7D-8E17-4054-C0E8A322A1E7}"/>
              </a:ext>
            </a:extLst>
          </p:cNvPr>
          <p:cNvCxnSpPr>
            <a:cxnSpLocks/>
          </p:cNvCxnSpPr>
          <p:nvPr/>
        </p:nvCxnSpPr>
        <p:spPr>
          <a:xfrm>
            <a:off x="2663280" y="5276441"/>
            <a:ext cx="1245738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E93582-1E2E-8496-F51A-35016AC593DB}"/>
              </a:ext>
            </a:extLst>
          </p:cNvPr>
          <p:cNvSpPr txBox="1"/>
          <p:nvPr/>
        </p:nvSpPr>
        <p:spPr>
          <a:xfrm>
            <a:off x="7465503" y="8703207"/>
            <a:ext cx="4176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Maior singular com abrangência nacional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Suporte administrativo e operacional a outras singulares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Operar planos de saúde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341F9E0-FB5C-83BB-A90A-D85860E6F315}"/>
              </a:ext>
            </a:extLst>
          </p:cNvPr>
          <p:cNvSpPr txBox="1"/>
          <p:nvPr/>
        </p:nvSpPr>
        <p:spPr>
          <a:xfrm>
            <a:off x="2663280" y="3139361"/>
            <a:ext cx="22322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Âmbito Federal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Articular ações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Integração e Cooperação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2E4B423-B04E-5874-0823-C525CF801ACB}"/>
              </a:ext>
            </a:extLst>
          </p:cNvPr>
          <p:cNvCxnSpPr>
            <a:cxnSpLocks/>
          </p:cNvCxnSpPr>
          <p:nvPr/>
        </p:nvCxnSpPr>
        <p:spPr>
          <a:xfrm>
            <a:off x="2663280" y="3139361"/>
            <a:ext cx="1245738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B03F726-E166-1E90-915B-7955B8F2FC53}"/>
              </a:ext>
            </a:extLst>
          </p:cNvPr>
          <p:cNvSpPr txBox="1"/>
          <p:nvPr/>
        </p:nvSpPr>
        <p:spPr>
          <a:xfrm>
            <a:off x="2683822" y="2206832"/>
            <a:ext cx="280848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Representante Institucional</a:t>
            </a:r>
          </a:p>
          <a:p>
            <a:pPr algn="ctr"/>
            <a:r>
              <a:rPr lang="pt-BR" sz="12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(Confederação Nacional Única)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Guardiã da marca e reputação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Representante política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786CBC0-620D-E5F6-DD09-48B71D4BC32C}"/>
              </a:ext>
            </a:extLst>
          </p:cNvPr>
          <p:cNvSpPr txBox="1"/>
          <p:nvPr/>
        </p:nvSpPr>
        <p:spPr>
          <a:xfrm>
            <a:off x="7524567" y="6606196"/>
            <a:ext cx="3559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Seguradora do grupo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Compete com seguradoras do mercado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Operar planos de saúde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Oferta produtos e serviços complementares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F7CACEA-4FB7-17DC-DCBF-30E3B6EC8021}"/>
              </a:ext>
            </a:extLst>
          </p:cNvPr>
          <p:cNvSpPr txBox="1"/>
          <p:nvPr/>
        </p:nvSpPr>
        <p:spPr>
          <a:xfrm>
            <a:off x="2840925" y="984129"/>
            <a:ext cx="28084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340 cooperativas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118.000 médicos cooperados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144 hospitais próprios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0B288C0-577B-AC95-6452-FC55AADCF6AB}"/>
              </a:ext>
            </a:extLst>
          </p:cNvPr>
          <p:cNvSpPr txBox="1"/>
          <p:nvPr/>
        </p:nvSpPr>
        <p:spPr>
          <a:xfrm>
            <a:off x="2663281" y="8727428"/>
            <a:ext cx="26017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Âmbito Municipal (1 ou +)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Operar planos de saúde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área de ação definida</a:t>
            </a:r>
          </a:p>
          <a:p>
            <a:pPr marL="171450" indent="-171450">
              <a:buFontTx/>
              <a:buChar char="-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Prestar serviços aos associados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BD4C1382-FC26-85D8-98B9-12920777311C}"/>
              </a:ext>
            </a:extLst>
          </p:cNvPr>
          <p:cNvCxnSpPr>
            <a:cxnSpLocks/>
          </p:cNvCxnSpPr>
          <p:nvPr/>
        </p:nvCxnSpPr>
        <p:spPr>
          <a:xfrm>
            <a:off x="2663280" y="8727428"/>
            <a:ext cx="1245738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09263DA9-3EE0-7DED-CC7A-BECE9503EDD4}"/>
              </a:ext>
            </a:extLst>
          </p:cNvPr>
          <p:cNvSpPr/>
          <p:nvPr/>
        </p:nvSpPr>
        <p:spPr>
          <a:xfrm>
            <a:off x="10886547" y="1086695"/>
            <a:ext cx="4158018" cy="175454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92A3409A-02A1-DDD2-F158-E8117744037D}"/>
              </a:ext>
            </a:extLst>
          </p:cNvPr>
          <p:cNvSpPr txBox="1"/>
          <p:nvPr/>
        </p:nvSpPr>
        <p:spPr>
          <a:xfrm>
            <a:off x="11043651" y="1150177"/>
            <a:ext cx="4061103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Intercâmbio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Serviços compartilhados:</a:t>
            </a:r>
          </a:p>
          <a:p>
            <a:pPr marL="971369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Informação</a:t>
            </a:r>
          </a:p>
          <a:p>
            <a:pPr marL="971369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Capacitação e treinamento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Programas de Qualidade e Acreditação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40F4FD5-B154-904B-745A-E4AD48D8BC9D}"/>
              </a:ext>
            </a:extLst>
          </p:cNvPr>
          <p:cNvSpPr/>
          <p:nvPr/>
        </p:nvSpPr>
        <p:spPr>
          <a:xfrm>
            <a:off x="2813460" y="9905072"/>
            <a:ext cx="49469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2020</a:t>
            </a:r>
          </a:p>
        </p:txBody>
      </p:sp>
      <p:sp>
        <p:nvSpPr>
          <p:cNvPr id="3" name="Retângulo 2">
            <a:hlinkClick r:id="rId4"/>
            <a:extLst>
              <a:ext uri="{FF2B5EF4-FFF2-40B4-BE49-F238E27FC236}">
                <a16:creationId xmlns:a16="http://schemas.microsoft.com/office/drawing/2014/main" id="{2EC3C544-91F6-EDD0-7AC7-D74C46A16782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2050" name="Picture 2" descr="Canal de Denúncias">
            <a:extLst>
              <a:ext uri="{FF2B5EF4-FFF2-40B4-BE49-F238E27FC236}">
                <a16:creationId xmlns:a16="http://schemas.microsoft.com/office/drawing/2014/main" id="{0E5D043A-401A-A489-4764-497408CEA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182" y="7820746"/>
            <a:ext cx="2570425" cy="82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91072A-F832-5BA8-E62F-00174E528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382" y="953896"/>
            <a:ext cx="1611273" cy="75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9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0" grpId="0" animBg="1"/>
      <p:bldP spid="32" grpId="0" animBg="1"/>
      <p:bldP spid="33" grpId="0" animBg="1"/>
      <p:bldP spid="35" grpId="0" animBg="1"/>
      <p:bldP spid="37" grpId="0" animBg="1"/>
      <p:bldP spid="39" grpId="0" animBg="1"/>
      <p:bldP spid="40" grpId="0" animBg="1"/>
      <p:bldP spid="9" grpId="0"/>
      <p:bldP spid="13" grpId="0"/>
      <p:bldP spid="27" grpId="0"/>
      <p:bldP spid="31" grpId="0"/>
      <p:bldP spid="34" grpId="0"/>
      <p:bldP spid="41" grpId="0"/>
      <p:bldP spid="66" grpId="0" animBg="1"/>
      <p:bldP spid="6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1" y="996888"/>
            <a:ext cx="4852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Autogestão de Saúde 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(9% Market </a:t>
            </a:r>
            <a:r>
              <a:rPr lang="pt-BR" sz="1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539DED1-C054-BA41-8F7D-85DE489C5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445" y="1956564"/>
            <a:ext cx="8772525" cy="738664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34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pt-BR" altLang="ja-JP" sz="4200" dirty="0">
                <a:solidFill>
                  <a:srgbClr val="4C4C4C"/>
                </a:solidFill>
                <a:latin typeface="Trebuchet MS" charset="0"/>
                <a:cs typeface="Calibri" panose="020F0502020204030204" pitchFamily="34" charset="0"/>
              </a:rPr>
              <a:t>Operadoras </a:t>
            </a:r>
            <a:r>
              <a:rPr lang="pt-BR" altLang="ja-JP" sz="4200" dirty="0">
                <a:solidFill>
                  <a:srgbClr val="FF0000"/>
                </a:solidFill>
                <a:latin typeface="Trebuchet MS" charset="0"/>
                <a:cs typeface="Calibri" panose="020F0502020204030204" pitchFamily="34" charset="0"/>
              </a:rPr>
              <a:t>sem </a:t>
            </a:r>
            <a:r>
              <a:rPr lang="pt-BR" altLang="ja-JP" sz="4200" dirty="0">
                <a:solidFill>
                  <a:srgbClr val="4C4C4C"/>
                </a:solidFill>
                <a:latin typeface="Trebuchet MS" charset="0"/>
                <a:cs typeface="Calibri" panose="020F0502020204030204" pitchFamily="34" charset="0"/>
              </a:rPr>
              <a:t>fins lucrativos</a:t>
            </a:r>
            <a:endParaRPr lang="pt-BR" sz="4200" dirty="0">
              <a:solidFill>
                <a:srgbClr val="4C4C4C"/>
              </a:solidFill>
              <a:latin typeface="Trebuchet MS" charset="0"/>
              <a:cs typeface="Calibri" panose="020F0502020204030204" pitchFamily="34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8A133791-762D-5F4A-B155-0AB129826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716" y="2029597"/>
            <a:ext cx="8214868" cy="2987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>
                    <a:alpha val="67000"/>
                  </a:scheme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/>
          <a:p>
            <a:pPr algn="l"/>
            <a:endParaRPr lang="pt-BR" sz="2700" dirty="0">
              <a:latin typeface="Trebuchet MS" charset="0"/>
              <a:cs typeface="Calibri" panose="020F0502020204030204" pitchFamily="34" charset="0"/>
            </a:endParaRPr>
          </a:p>
          <a:p>
            <a:pPr algn="l"/>
            <a:endParaRPr lang="pt-BR" sz="1500" dirty="0">
              <a:latin typeface="Trebuchet MS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NÃO podem comercializar o produto de assistência à saúde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Planos de sa</a:t>
            </a: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úde administrados por empresas (PATROCINADORAS)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Contrata rede credenciada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Mais “Paternalistas” = coberturas adicionais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Reciprocidade entre autogestões</a:t>
            </a:r>
            <a:endParaRPr lang="pt-BR" sz="2000" dirty="0">
              <a:latin typeface="Century Gothic" charset="0"/>
              <a:cs typeface="Calibri" panose="020F0502020204030204" pitchFamily="34" charset="0"/>
            </a:endParaRPr>
          </a:p>
        </p:txBody>
      </p:sp>
      <p:pic>
        <p:nvPicPr>
          <p:cNvPr id="12" name="Picture 12" descr="logo cassi">
            <a:extLst>
              <a:ext uri="{FF2B5EF4-FFF2-40B4-BE49-F238E27FC236}">
                <a16:creationId xmlns:a16="http://schemas.microsoft.com/office/drawing/2014/main" id="{0D7FD15A-B017-4144-8C3F-E48E2370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60" y="6081786"/>
            <a:ext cx="1143000" cy="5738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16DA4F7-3ACA-0F4D-959F-5BC205C34771}"/>
              </a:ext>
            </a:extLst>
          </p:cNvPr>
          <p:cNvSpPr/>
          <p:nvPr/>
        </p:nvSpPr>
        <p:spPr>
          <a:xfrm>
            <a:off x="2783538" y="9062671"/>
            <a:ext cx="11905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 1944, o Banco do Brasil constitui sua caixa de aposentadoria e pensão (CAP) - Cassi, que é o mais antigo plano de saúde no Brasil ainda em operação.</a:t>
            </a:r>
          </a:p>
        </p:txBody>
      </p:sp>
      <p:pic>
        <p:nvPicPr>
          <p:cNvPr id="21" name="Imagem 2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13A698E-8CD8-504F-B067-731D9FDA7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23" y="7984185"/>
            <a:ext cx="2175690" cy="885817"/>
          </a:xfrm>
          <a:prstGeom prst="rect">
            <a:avLst/>
          </a:prstGeo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90C66A4D-AEED-EE46-9B49-E5ED24F9F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608" y="5954378"/>
            <a:ext cx="1141794" cy="845306"/>
          </a:xfrm>
          <a:prstGeom prst="rect">
            <a:avLst/>
          </a:prstGeom>
        </p:spPr>
      </p:pic>
      <p:pic>
        <p:nvPicPr>
          <p:cNvPr id="25" name="Imagem 24" descr="Desenho de um cachorro&#10;&#10;Descrição gerada automaticamente">
            <a:extLst>
              <a:ext uri="{FF2B5EF4-FFF2-40B4-BE49-F238E27FC236}">
                <a16:creationId xmlns:a16="http://schemas.microsoft.com/office/drawing/2014/main" id="{8811ECEC-3684-C443-95D8-DC8182133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954" y="5977025"/>
            <a:ext cx="1456687" cy="632618"/>
          </a:xfrm>
          <a:prstGeom prst="rect">
            <a:avLst/>
          </a:prstGeom>
        </p:spPr>
      </p:pic>
      <p:pic>
        <p:nvPicPr>
          <p:cNvPr id="27" name="Imagem 2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CD227CC-5B91-0D42-97BC-EAE0FE538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11" y="7135155"/>
            <a:ext cx="1367312" cy="543179"/>
          </a:xfrm>
          <a:prstGeom prst="rect">
            <a:avLst/>
          </a:prstGeom>
        </p:spPr>
      </p:pic>
      <p:pic>
        <p:nvPicPr>
          <p:cNvPr id="29" name="Imagem 28" descr="Uma imagem contendo Logotipo&#10;&#10;Descrição gerada automaticamente">
            <a:extLst>
              <a:ext uri="{FF2B5EF4-FFF2-40B4-BE49-F238E27FC236}">
                <a16:creationId xmlns:a16="http://schemas.microsoft.com/office/drawing/2014/main" id="{FD2AB62D-E310-C249-A6ED-76F47BB83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12" y="6108932"/>
            <a:ext cx="1886174" cy="618745"/>
          </a:xfrm>
          <a:prstGeom prst="rect">
            <a:avLst/>
          </a:prstGeom>
        </p:spPr>
      </p:pic>
      <p:pic>
        <p:nvPicPr>
          <p:cNvPr id="31" name="Imagem 30" descr="Texto&#10;&#10;Descrição gerada automaticamente com confiança baixa">
            <a:extLst>
              <a:ext uri="{FF2B5EF4-FFF2-40B4-BE49-F238E27FC236}">
                <a16:creationId xmlns:a16="http://schemas.microsoft.com/office/drawing/2014/main" id="{5B5E41E4-6B0C-5346-99CA-21DCE88D9E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830" y="7010767"/>
            <a:ext cx="1749802" cy="783342"/>
          </a:xfrm>
          <a:prstGeom prst="rect">
            <a:avLst/>
          </a:prstGeom>
        </p:spPr>
      </p:pic>
      <p:pic>
        <p:nvPicPr>
          <p:cNvPr id="33" name="Imagem 32" descr="Logotipo&#10;&#10;Descrição gerada automaticamente">
            <a:extLst>
              <a:ext uri="{FF2B5EF4-FFF2-40B4-BE49-F238E27FC236}">
                <a16:creationId xmlns:a16="http://schemas.microsoft.com/office/drawing/2014/main" id="{06A6E9A6-E3CF-F040-BD95-E93BECD8A9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98" y="7087092"/>
            <a:ext cx="2441227" cy="673442"/>
          </a:xfrm>
          <a:prstGeom prst="rect">
            <a:avLst/>
          </a:prstGeom>
        </p:spPr>
      </p:pic>
      <p:pic>
        <p:nvPicPr>
          <p:cNvPr id="35" name="Imagem 34" descr="Logotipo, nome da empresa&#10;&#10;Descrição gerada automaticamente">
            <a:extLst>
              <a:ext uri="{FF2B5EF4-FFF2-40B4-BE49-F238E27FC236}">
                <a16:creationId xmlns:a16="http://schemas.microsoft.com/office/drawing/2014/main" id="{BE75EC29-31E5-B048-BFCB-51ADA929F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657" y="7187434"/>
            <a:ext cx="2024141" cy="468551"/>
          </a:xfrm>
          <a:prstGeom prst="rect">
            <a:avLst/>
          </a:prstGeom>
        </p:spPr>
      </p:pic>
      <p:pic>
        <p:nvPicPr>
          <p:cNvPr id="37" name="Imagem 36" descr="Logotipo, nome da empresa&#10;&#10;Descrição gerada automaticamente">
            <a:extLst>
              <a:ext uri="{FF2B5EF4-FFF2-40B4-BE49-F238E27FC236}">
                <a16:creationId xmlns:a16="http://schemas.microsoft.com/office/drawing/2014/main" id="{0A34D5A7-5192-FB47-8AD3-49295E7323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938" y="5906062"/>
            <a:ext cx="1156959" cy="819981"/>
          </a:xfrm>
          <a:prstGeom prst="rect">
            <a:avLst/>
          </a:prstGeom>
        </p:spPr>
      </p:pic>
      <p:pic>
        <p:nvPicPr>
          <p:cNvPr id="39" name="Imagem 38" descr="Desenho de balão&#10;&#10;Descrição gerada automaticamente">
            <a:extLst>
              <a:ext uri="{FF2B5EF4-FFF2-40B4-BE49-F238E27FC236}">
                <a16:creationId xmlns:a16="http://schemas.microsoft.com/office/drawing/2014/main" id="{2A5FE30C-8A80-BF4A-8FFF-76DF89C473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48" y="6033192"/>
            <a:ext cx="1359124" cy="729286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8B4F637E-0F64-D548-A451-1E3D60B6FE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0" y="6971790"/>
            <a:ext cx="1298652" cy="836007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059B736D-4F9B-9F40-86CB-CB5415AF62EC}"/>
              </a:ext>
            </a:extLst>
          </p:cNvPr>
          <p:cNvSpPr txBox="1"/>
          <p:nvPr/>
        </p:nvSpPr>
        <p:spPr>
          <a:xfrm>
            <a:off x="2668689" y="5124336"/>
            <a:ext cx="5431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 de Autogestões em Saúde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Sabesp – Wikipédia, a enciclopédia livre">
            <a:extLst>
              <a:ext uri="{FF2B5EF4-FFF2-40B4-BE49-F238E27FC236}">
                <a16:creationId xmlns:a16="http://schemas.microsoft.com/office/drawing/2014/main" id="{60E8678B-3899-1DB0-3B62-D721D603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63" y="8178400"/>
            <a:ext cx="447784" cy="63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A69DF0C0-E2AD-7DE3-C069-9EA047C9A9C2}"/>
              </a:ext>
            </a:extLst>
          </p:cNvPr>
          <p:cNvSpPr/>
          <p:nvPr/>
        </p:nvSpPr>
        <p:spPr>
          <a:xfrm>
            <a:off x="4751513" y="7879804"/>
            <a:ext cx="164220" cy="11149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8" name="Picture 4" descr="Fitch afirma rating 'AAA (bra)' da Enel Brasil | Monitor Mercantil">
            <a:extLst>
              <a:ext uri="{FF2B5EF4-FFF2-40B4-BE49-F238E27FC236}">
                <a16:creationId xmlns:a16="http://schemas.microsoft.com/office/drawing/2014/main" id="{C3BCEACC-F032-1DF1-E964-1C190A1A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123" y="8184469"/>
            <a:ext cx="866150" cy="53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-paranapanema-200pxL - Grunn do Brasil">
            <a:extLst>
              <a:ext uri="{FF2B5EF4-FFF2-40B4-BE49-F238E27FC236}">
                <a16:creationId xmlns:a16="http://schemas.microsoft.com/office/drawing/2014/main" id="{3A1EDD54-0D47-2696-9C7B-5255918B8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675" y="8143591"/>
            <a:ext cx="1068288" cy="6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SA CTEEP – Companhia de Transmissão de Energia Elétrica Paulista">
            <a:extLst>
              <a:ext uri="{FF2B5EF4-FFF2-40B4-BE49-F238E27FC236}">
                <a16:creationId xmlns:a16="http://schemas.microsoft.com/office/drawing/2014/main" id="{65FC2C10-8DDC-4F64-4579-D777F644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295" y="7935733"/>
            <a:ext cx="1043780" cy="104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mpresa Metropolitana de Águas e Energia EMAE - SP - YouTube">
            <a:extLst>
              <a:ext uri="{FF2B5EF4-FFF2-40B4-BE49-F238E27FC236}">
                <a16:creationId xmlns:a16="http://schemas.microsoft.com/office/drawing/2014/main" id="{AD2A5B8C-CB16-1C08-8856-27546286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019" y="7946796"/>
            <a:ext cx="924694" cy="9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-elektro - Roadvision">
            <a:extLst>
              <a:ext uri="{FF2B5EF4-FFF2-40B4-BE49-F238E27FC236}">
                <a16:creationId xmlns:a16="http://schemas.microsoft.com/office/drawing/2014/main" id="{91673B4B-F76F-4D44-1B21-69A29B75C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13" y="8077316"/>
            <a:ext cx="1143000" cy="7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ES Brasil anuncia dividendo; lucro sobe no 1T21 - Dica de Hoje">
            <a:extLst>
              <a:ext uri="{FF2B5EF4-FFF2-40B4-BE49-F238E27FC236}">
                <a16:creationId xmlns:a16="http://schemas.microsoft.com/office/drawing/2014/main" id="{A7A68EE4-B35D-7EF5-7513-CE107E2ED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239" y="8002093"/>
            <a:ext cx="780678" cy="78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ESP | LinkedIn">
            <a:extLst>
              <a:ext uri="{FF2B5EF4-FFF2-40B4-BE49-F238E27FC236}">
                <a16:creationId xmlns:a16="http://schemas.microsoft.com/office/drawing/2014/main" id="{9E828D3C-7EF2-D72D-A06D-856229CFF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417" y="8021812"/>
            <a:ext cx="871620" cy="87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C8A5F63-ABC9-127D-EABA-85811B187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877" y="8001011"/>
            <a:ext cx="697864" cy="6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6CAF5531-2BC1-8C26-C73C-344969ED279D}"/>
              </a:ext>
            </a:extLst>
          </p:cNvPr>
          <p:cNvSpPr/>
          <p:nvPr/>
        </p:nvSpPr>
        <p:spPr>
          <a:xfrm>
            <a:off x="3129389" y="8605595"/>
            <a:ext cx="1308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Multipatrocinada</a:t>
            </a:r>
          </a:p>
        </p:txBody>
      </p:sp>
      <p:pic>
        <p:nvPicPr>
          <p:cNvPr id="11" name="Picture 2" descr="IR 2022: Geap Saúde disponibiliza comprovante de despesas | ANFIP -  Associação Nacional dos Auditores Fiscais da Receita Federal do Brasil">
            <a:extLst>
              <a:ext uri="{FF2B5EF4-FFF2-40B4-BE49-F238E27FC236}">
                <a16:creationId xmlns:a16="http://schemas.microsoft.com/office/drawing/2014/main" id="{79FAB9BC-5807-CBDA-D84F-688BE680C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253" y="5837535"/>
            <a:ext cx="1553506" cy="111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ortal TISS Saúde Petrobras">
            <a:extLst>
              <a:ext uri="{FF2B5EF4-FFF2-40B4-BE49-F238E27FC236}">
                <a16:creationId xmlns:a16="http://schemas.microsoft.com/office/drawing/2014/main" id="{05FC40EE-0275-C61D-983D-9EC223365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074" y="7043710"/>
            <a:ext cx="2215742" cy="82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entral de Atendimento Saúde Caixa">
            <a:extLst>
              <a:ext uri="{FF2B5EF4-FFF2-40B4-BE49-F238E27FC236}">
                <a16:creationId xmlns:a16="http://schemas.microsoft.com/office/drawing/2014/main" id="{0BB741A7-B21C-51B1-646A-1AFFCBA4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087" y="6115357"/>
            <a:ext cx="1582175" cy="56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F8A12AF-EBBA-54C1-B4F4-951EB7E418AA}"/>
              </a:ext>
            </a:extLst>
          </p:cNvPr>
          <p:cNvSpPr/>
          <p:nvPr/>
        </p:nvSpPr>
        <p:spPr>
          <a:xfrm>
            <a:off x="2783537" y="9823198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  <p:sp>
        <p:nvSpPr>
          <p:cNvPr id="17" name="Retângulo 16">
            <a:hlinkClick r:id="rId26"/>
            <a:extLst>
              <a:ext uri="{FF2B5EF4-FFF2-40B4-BE49-F238E27FC236}">
                <a16:creationId xmlns:a16="http://schemas.microsoft.com/office/drawing/2014/main" id="{E69F3AC3-D5B0-D226-EF25-4262C214BB98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16451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2" grpId="0"/>
      <p:bldP spid="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3728868" y="5011370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5924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Conceito de Sistema de Saúde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D1F55DC-5B0B-5C4B-9F33-2E2975DD8410}"/>
              </a:ext>
            </a:extLst>
          </p:cNvPr>
          <p:cNvSpPr/>
          <p:nvPr/>
        </p:nvSpPr>
        <p:spPr>
          <a:xfrm>
            <a:off x="2757817" y="4710460"/>
            <a:ext cx="3423372" cy="511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Conjunto 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Indivíduos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Relações políticas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Relações econômicas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Relações institucionais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Entidades da comunidade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Entidades filantrópicas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Entidades privadas</a:t>
            </a:r>
          </a:p>
        </p:txBody>
      </p:sp>
      <p:sp>
        <p:nvSpPr>
          <p:cNvPr id="5" name="Retângulo 4">
            <a:hlinkClick r:id="rId2"/>
            <a:extLst>
              <a:ext uri="{FF2B5EF4-FFF2-40B4-BE49-F238E27FC236}">
                <a16:creationId xmlns:a16="http://schemas.microsoft.com/office/drawing/2014/main" id="{C96CBF5D-1539-BB8C-1E05-9623F831C8A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8" name="Seta para a Direita 17">
            <a:extLst>
              <a:ext uri="{FF2B5EF4-FFF2-40B4-BE49-F238E27FC236}">
                <a16:creationId xmlns:a16="http://schemas.microsoft.com/office/drawing/2014/main" id="{577DB36E-901E-12B7-8DFB-1FD47D550C9F}"/>
              </a:ext>
            </a:extLst>
          </p:cNvPr>
          <p:cNvSpPr/>
          <p:nvPr/>
        </p:nvSpPr>
        <p:spPr>
          <a:xfrm>
            <a:off x="5893157" y="6225632"/>
            <a:ext cx="1152128" cy="3041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B157B6-4FF1-ED74-D411-26E53087A938}"/>
              </a:ext>
            </a:extLst>
          </p:cNvPr>
          <p:cNvSpPr/>
          <p:nvPr/>
        </p:nvSpPr>
        <p:spPr>
          <a:xfrm>
            <a:off x="7341509" y="4710461"/>
            <a:ext cx="3016144" cy="410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Promovem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Tratamentos paliativos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Reabilitações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7501629E-AA7A-3DB1-048E-577B0CA36DD3}"/>
              </a:ext>
            </a:extLst>
          </p:cNvPr>
          <p:cNvSpPr/>
          <p:nvPr/>
        </p:nvSpPr>
        <p:spPr>
          <a:xfrm>
            <a:off x="10368002" y="6219905"/>
            <a:ext cx="1152128" cy="3041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CB6AADF-F21D-AAC6-E543-AC90ED37A21F}"/>
              </a:ext>
            </a:extLst>
          </p:cNvPr>
          <p:cNvSpPr/>
          <p:nvPr/>
        </p:nvSpPr>
        <p:spPr>
          <a:xfrm>
            <a:off x="11816354" y="4704733"/>
            <a:ext cx="4608388" cy="511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meio 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Regras e Normas (Ministério da Saúde)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Vigilância Sanitária (ANVISA)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Vigilância Epidemiológica (notificações de doenças)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Saneamento Básico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Programa Nacional de Imunização (PNI)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Assistência Farmacêutica</a:t>
            </a:r>
          </a:p>
        </p:txBody>
      </p:sp>
      <p:pic>
        <p:nvPicPr>
          <p:cNvPr id="1028" name="Picture 4" descr="33 portais para você ficar por dentro da saúde pública e gestão em saúde no  Brasil - Ideação - Grupo BID">
            <a:extLst>
              <a:ext uri="{FF2B5EF4-FFF2-40B4-BE49-F238E27FC236}">
                <a16:creationId xmlns:a16="http://schemas.microsoft.com/office/drawing/2014/main" id="{A9D4D05E-583B-8FB2-01B3-E031B1A7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34" y="1009450"/>
            <a:ext cx="14971125" cy="375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87B6F59-766B-A865-EEB7-F25F40CD70F5}"/>
              </a:ext>
            </a:extLst>
          </p:cNvPr>
          <p:cNvSpPr txBox="1"/>
          <p:nvPr/>
        </p:nvSpPr>
        <p:spPr>
          <a:xfrm>
            <a:off x="5537142" y="9340355"/>
            <a:ext cx="685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PÚBLICO / PRIVADO / FILANTRÓPICO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20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1" y="996888"/>
            <a:ext cx="4852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Autogestão de Saúde 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(9% Market </a:t>
            </a:r>
            <a:r>
              <a:rPr lang="pt-BR" sz="1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4BF334EE-809F-904A-B617-9B574C72B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685" y="5209187"/>
            <a:ext cx="2448881" cy="1588572"/>
          </a:xfrm>
          <a:prstGeom prst="roundRect">
            <a:avLst>
              <a:gd name="adj" fmla="val 16667"/>
            </a:avLst>
          </a:prstGeom>
          <a:solidFill>
            <a:srgbClr val="00FF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AUTOGESTÃO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Empresas (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RH)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Ocupacional</a:t>
            </a:r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D23EF1C3-FD26-2D44-9254-34A08EA8A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9202" y="5943600"/>
            <a:ext cx="1393313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Line 21">
            <a:extLst>
              <a:ext uri="{FF2B5EF4-FFF2-40B4-BE49-F238E27FC236}">
                <a16:creationId xmlns:a16="http://schemas.microsoft.com/office/drawing/2014/main" id="{0C2FED93-5AD5-AD4A-BDC2-E161FD66012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6714" y="4572000"/>
            <a:ext cx="0" cy="1257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Line 22">
            <a:extLst>
              <a:ext uri="{FF2B5EF4-FFF2-40B4-BE49-F238E27FC236}">
                <a16:creationId xmlns:a16="http://schemas.microsoft.com/office/drawing/2014/main" id="{FB556114-E3D0-BC45-8026-15E22A1FD9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33124" y="6797759"/>
            <a:ext cx="0" cy="2443526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B5540C9B-9291-DD45-973E-04412947B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33125" y="9241284"/>
            <a:ext cx="3539589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A1212FD2-85BE-974A-88EC-BA3192A603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172714" y="8673302"/>
            <a:ext cx="0" cy="593051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458F618D-8076-D644-8338-C6F52151FF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81948" y="1933192"/>
            <a:ext cx="0" cy="2499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AutoShape 13">
            <a:extLst>
              <a:ext uri="{FF2B5EF4-FFF2-40B4-BE49-F238E27FC236}">
                <a16:creationId xmlns:a16="http://schemas.microsoft.com/office/drawing/2014/main" id="{63D3C895-41F3-AA4E-B0B9-DC4515AB7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0304" y="2272986"/>
            <a:ext cx="1320246" cy="1002765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Farma</a:t>
            </a:r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ABFA971D-CA8E-8A42-9B6D-177930196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1720" y="2277000"/>
            <a:ext cx="1385438" cy="1002767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Devices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Line 23">
            <a:extLst>
              <a:ext uri="{FF2B5EF4-FFF2-40B4-BE49-F238E27FC236}">
                <a16:creationId xmlns:a16="http://schemas.microsoft.com/office/drawing/2014/main" id="{8D0A603F-7A37-7842-AD99-8F4844704A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0747" y="1933191"/>
            <a:ext cx="4969959" cy="17294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766902C8-7C51-874D-8C0C-0F654E5D9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0747" y="1951805"/>
            <a:ext cx="0" cy="1127142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E329A82D-97EB-564D-A6ED-DEA5466B84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88229" y="4219895"/>
            <a:ext cx="0" cy="8927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E685385A-EBCE-D149-8E12-7D5D2FD921F6}"/>
              </a:ext>
            </a:extLst>
          </p:cNvPr>
          <p:cNvSpPr txBox="1"/>
          <p:nvPr/>
        </p:nvSpPr>
        <p:spPr>
          <a:xfrm>
            <a:off x="6530746" y="46487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EC78BA70-FD49-8E44-AA2E-5C731451B9C1}"/>
              </a:ext>
            </a:extLst>
          </p:cNvPr>
          <p:cNvSpPr txBox="1"/>
          <p:nvPr/>
        </p:nvSpPr>
        <p:spPr>
          <a:xfrm>
            <a:off x="8179201" y="54718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28" name="Line 20">
            <a:extLst>
              <a:ext uri="{FF2B5EF4-FFF2-40B4-BE49-F238E27FC236}">
                <a16:creationId xmlns:a16="http://schemas.microsoft.com/office/drawing/2014/main" id="{3ADA29B2-761C-284E-B09A-0F29817F29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7958" y="6771348"/>
            <a:ext cx="0" cy="65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D9EFD227-9118-C54E-A23F-2C93B428781F}"/>
              </a:ext>
            </a:extLst>
          </p:cNvPr>
          <p:cNvSpPr txBox="1"/>
          <p:nvPr/>
        </p:nvSpPr>
        <p:spPr>
          <a:xfrm>
            <a:off x="6603850" y="6929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9D50CB88-75D4-F945-8CB7-781833F71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0565" y="4272275"/>
            <a:ext cx="3668913" cy="4401027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2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PRESTADORES</a:t>
            </a:r>
            <a:r>
              <a:rPr lang="pt-BR" sz="20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Hospitais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édicos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Psicólogos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Nutricionistas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Fisioterapeutas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Laboratórios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Home </a:t>
            </a:r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Clínicas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APS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Gestão Crônicos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APH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Empresas de Sistemas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AutoShape 12">
            <a:extLst>
              <a:ext uri="{FF2B5EF4-FFF2-40B4-BE49-F238E27FC236}">
                <a16:creationId xmlns:a16="http://schemas.microsoft.com/office/drawing/2014/main" id="{19DB4833-DE6D-1742-B880-C64700D38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401" y="3197789"/>
            <a:ext cx="1331656" cy="1022107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Farmácias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PBM</a:t>
            </a:r>
          </a:p>
        </p:txBody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46B681AE-88B8-1A4A-9AEC-9E6104E8E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0817" y="7532594"/>
            <a:ext cx="1739859" cy="1935698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EAP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Wereables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Cartões Desc.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</a:p>
        </p:txBody>
      </p:sp>
      <p:sp>
        <p:nvSpPr>
          <p:cNvPr id="33" name="AutoShape 13">
            <a:extLst>
              <a:ext uri="{FF2B5EF4-FFF2-40B4-BE49-F238E27FC236}">
                <a16:creationId xmlns:a16="http://schemas.microsoft.com/office/drawing/2014/main" id="{EB33DDF1-DAF8-0D41-9A5A-92D1317F7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73" y="3526719"/>
            <a:ext cx="1539637" cy="984037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Consultorias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Auditorias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9CF555E-34DA-CBAD-1528-56B55D1DC1A6}"/>
              </a:ext>
            </a:extLst>
          </p:cNvPr>
          <p:cNvSpPr/>
          <p:nvPr/>
        </p:nvSpPr>
        <p:spPr>
          <a:xfrm>
            <a:off x="2803702" y="9783371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  <p:sp>
        <p:nvSpPr>
          <p:cNvPr id="10" name="Retângulo 9">
            <a:hlinkClick r:id="rId2"/>
            <a:extLst>
              <a:ext uri="{FF2B5EF4-FFF2-40B4-BE49-F238E27FC236}">
                <a16:creationId xmlns:a16="http://schemas.microsoft.com/office/drawing/2014/main" id="{CC78DB27-A778-C55A-4FD8-FD25FBA8BE11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853344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2B220-8659-7F40-AB83-4EBFB8035FC0}"/>
              </a:ext>
            </a:extLst>
          </p:cNvPr>
          <p:cNvSpPr txBox="1"/>
          <p:nvPr/>
        </p:nvSpPr>
        <p:spPr>
          <a:xfrm>
            <a:off x="2663280" y="996888"/>
            <a:ext cx="334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Filantrópico 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(2% Market </a:t>
            </a:r>
            <a:r>
              <a:rPr lang="pt-BR" sz="1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2" name="Picture 16" descr="logo sta casa stos">
            <a:extLst>
              <a:ext uri="{FF2B5EF4-FFF2-40B4-BE49-F238E27FC236}">
                <a16:creationId xmlns:a16="http://schemas.microsoft.com/office/drawing/2014/main" id="{BFAEE015-6A3D-A74E-87E7-456D3314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62" y="7114814"/>
            <a:ext cx="1257166" cy="143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8437810-D507-B142-9DA4-21DD4DF4C243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14" name="Espaço Reservado para Texto 2">
              <a:extLst>
                <a:ext uri="{FF2B5EF4-FFF2-40B4-BE49-F238E27FC236}">
                  <a16:creationId xmlns:a16="http://schemas.microsoft.com/office/drawing/2014/main" id="{DE7C726E-9F40-A649-8D83-64E71BB3F3A7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Espaço Reservado para Texto 3">
              <a:extLst>
                <a:ext uri="{FF2B5EF4-FFF2-40B4-BE49-F238E27FC236}">
                  <a16:creationId xmlns:a16="http://schemas.microsoft.com/office/drawing/2014/main" id="{C8B5A6E4-6317-894B-AFEB-27C42CB76253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70C004B-49B0-7C46-A6F9-4B99706ECE8D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Rectangle 6">
            <a:extLst>
              <a:ext uri="{FF2B5EF4-FFF2-40B4-BE49-F238E27FC236}">
                <a16:creationId xmlns:a16="http://schemas.microsoft.com/office/drawing/2014/main" id="{3FCAF420-47B9-6546-9731-3104715EF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445" y="2267504"/>
            <a:ext cx="8772525" cy="738664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34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pt-BR" altLang="ja-JP" sz="4200" dirty="0">
                <a:solidFill>
                  <a:srgbClr val="4C4C4C"/>
                </a:solidFill>
                <a:latin typeface="Trebuchet MS" charset="0"/>
                <a:cs typeface="Calibri" panose="020F0502020204030204" pitchFamily="34" charset="0"/>
              </a:rPr>
              <a:t>Operadoras </a:t>
            </a:r>
            <a:r>
              <a:rPr lang="pt-BR" altLang="ja-JP" sz="4200" dirty="0">
                <a:solidFill>
                  <a:srgbClr val="FF0000"/>
                </a:solidFill>
                <a:latin typeface="Trebuchet MS" charset="0"/>
                <a:cs typeface="Calibri" panose="020F0502020204030204" pitchFamily="34" charset="0"/>
              </a:rPr>
              <a:t>sem </a:t>
            </a:r>
            <a:r>
              <a:rPr lang="pt-BR" altLang="ja-JP" sz="4200" dirty="0">
                <a:solidFill>
                  <a:srgbClr val="4C4C4C"/>
                </a:solidFill>
                <a:latin typeface="Trebuchet MS" charset="0"/>
                <a:cs typeface="Calibri" panose="020F0502020204030204" pitchFamily="34" charset="0"/>
              </a:rPr>
              <a:t>fins lucrativos</a:t>
            </a:r>
            <a:endParaRPr lang="pt-BR" sz="4200" dirty="0">
              <a:solidFill>
                <a:srgbClr val="4C4C4C"/>
              </a:solidFill>
              <a:latin typeface="Trebuchet MS" charset="0"/>
              <a:cs typeface="Calibri" panose="020F0502020204030204" pitchFamily="34" charset="0"/>
            </a:endParaRP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24331335-BE68-A648-9A82-C2A80C8FA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444" y="2526178"/>
            <a:ext cx="11276350" cy="2990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>
                    <a:alpha val="67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/>
          <a:p>
            <a:pPr algn="l"/>
            <a:endParaRPr lang="pt-BR" sz="2700" dirty="0">
              <a:latin typeface="Trebuchet MS" charset="0"/>
              <a:cs typeface="Calibri" panose="020F0502020204030204" pitchFamily="34" charset="0"/>
            </a:endParaRPr>
          </a:p>
          <a:p>
            <a:pPr algn="l"/>
            <a:endParaRPr lang="pt-BR" sz="1500" dirty="0">
              <a:latin typeface="Trebuchet MS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Podem comercializar o produto de assistência à saúde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Geralmente ligadas a Santas Casas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Hospitais Filantrópicos que comercializam seus serviços como um plano de saúde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ja-JP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Financiadas por doações e repasses públicos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certificado de entidade beneficente de assistência social emitido pelo Ministério competente</a:t>
            </a:r>
            <a:endParaRPr lang="pt-BR" altLang="ja-JP" sz="2000" dirty="0">
              <a:solidFill>
                <a:srgbClr val="717171"/>
              </a:solidFill>
              <a:latin typeface="Trebuchet MS" charset="0"/>
              <a:cs typeface="Calibri" panose="020F050202020403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65F729E-24A3-5346-B0A1-840617EC91D5}"/>
              </a:ext>
            </a:extLst>
          </p:cNvPr>
          <p:cNvSpPr txBox="1"/>
          <p:nvPr/>
        </p:nvSpPr>
        <p:spPr>
          <a:xfrm>
            <a:off x="2668689" y="6276464"/>
            <a:ext cx="5431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 de Autogestões em Saúde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5AC85550-762E-4249-AE46-6AA2013B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093" y="7266656"/>
            <a:ext cx="1960364" cy="962197"/>
          </a:xfrm>
          <a:prstGeom prst="rect">
            <a:avLst/>
          </a:prstGeom>
        </p:spPr>
      </p:pic>
      <p:pic>
        <p:nvPicPr>
          <p:cNvPr id="22" name="Imagem 2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2C1424A-DFE4-9843-982B-CED8670AA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1" y="7362376"/>
            <a:ext cx="2273167" cy="941636"/>
          </a:xfrm>
          <a:prstGeom prst="rect">
            <a:avLst/>
          </a:prstGeom>
        </p:spPr>
      </p:pic>
      <p:pic>
        <p:nvPicPr>
          <p:cNvPr id="24" name="Imagem 2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54F7A4C-F61B-8A42-95D8-DB25C1F49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112" y="7266656"/>
            <a:ext cx="2273166" cy="988333"/>
          </a:xfrm>
          <a:prstGeom prst="rect">
            <a:avLst/>
          </a:prstGeom>
        </p:spPr>
      </p:pic>
      <p:pic>
        <p:nvPicPr>
          <p:cNvPr id="26" name="Imagem 25" descr="Placa azul com letras brancas&#10;&#10;Descrição gerada automaticamente">
            <a:extLst>
              <a:ext uri="{FF2B5EF4-FFF2-40B4-BE49-F238E27FC236}">
                <a16:creationId xmlns:a16="http://schemas.microsoft.com/office/drawing/2014/main" id="{310CC50B-3BB1-CF43-AA98-B29FF5D8F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93" y="7491270"/>
            <a:ext cx="2659702" cy="523220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72FCA417-E261-E248-BC60-A74171611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978" y="8706076"/>
            <a:ext cx="3162300" cy="876300"/>
          </a:xfrm>
          <a:prstGeom prst="rect">
            <a:avLst/>
          </a:prstGeom>
        </p:spPr>
      </p:pic>
      <p:sp>
        <p:nvSpPr>
          <p:cNvPr id="10" name="Retângulo 9">
            <a:hlinkClick r:id="rId8"/>
            <a:extLst>
              <a:ext uri="{FF2B5EF4-FFF2-40B4-BE49-F238E27FC236}">
                <a16:creationId xmlns:a16="http://schemas.microsoft.com/office/drawing/2014/main" id="{179C781A-B049-8403-45BB-D9800F7A81C3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3297B3-43A6-487D-ACB0-DFA685DC5354}"/>
              </a:ext>
            </a:extLst>
          </p:cNvPr>
          <p:cNvSpPr/>
          <p:nvPr/>
        </p:nvSpPr>
        <p:spPr>
          <a:xfrm>
            <a:off x="2803702" y="9783371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</p:spTree>
    <p:extLst>
      <p:ext uri="{BB962C8B-B14F-4D97-AF65-F5344CB8AC3E}">
        <p14:creationId xmlns:p14="http://schemas.microsoft.com/office/powerpoint/2010/main" val="232486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2B220-8659-7F40-AB83-4EBFB8035FC0}"/>
              </a:ext>
            </a:extLst>
          </p:cNvPr>
          <p:cNvSpPr txBox="1"/>
          <p:nvPr/>
        </p:nvSpPr>
        <p:spPr>
          <a:xfrm>
            <a:off x="2663280" y="996888"/>
            <a:ext cx="334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Filantrópico 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(2% Market </a:t>
            </a:r>
            <a:r>
              <a:rPr lang="pt-BR" sz="1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</a:t>
            </a:r>
            <a:r>
              <a:rPr lang="pt-BR" sz="1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C15D5877-DEB7-4F42-AF52-FFF019634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284" y="5137749"/>
            <a:ext cx="2448881" cy="1588572"/>
          </a:xfrm>
          <a:prstGeom prst="roundRect">
            <a:avLst>
              <a:gd name="adj" fmla="val 16667"/>
            </a:avLst>
          </a:prstGeom>
          <a:solidFill>
            <a:srgbClr val="00FF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ja-JP" sz="20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BENEFICIÁRIOS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Pessoas Físicas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Coletivos Adesão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Empresas (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RH)</a:t>
            </a:r>
          </a:p>
        </p:txBody>
      </p:sp>
      <p:sp>
        <p:nvSpPr>
          <p:cNvPr id="12" name="Line 18">
            <a:extLst>
              <a:ext uri="{FF2B5EF4-FFF2-40B4-BE49-F238E27FC236}">
                <a16:creationId xmlns:a16="http://schemas.microsoft.com/office/drawing/2014/main" id="{77F55A70-62E4-C241-A377-020E1D6EA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5807" y="5943600"/>
            <a:ext cx="128675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Line 19">
            <a:extLst>
              <a:ext uri="{FF2B5EF4-FFF2-40B4-BE49-F238E27FC236}">
                <a16:creationId xmlns:a16="http://schemas.microsoft.com/office/drawing/2014/main" id="{A807B1C8-B1D6-0844-85E3-57FBE21D6B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2577" y="5943600"/>
            <a:ext cx="11430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6666FFBA-1C9A-BC4F-845C-3A6C3E9F5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29777" y="4045642"/>
            <a:ext cx="0" cy="17836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ine 22">
            <a:extLst>
              <a:ext uri="{FF2B5EF4-FFF2-40B4-BE49-F238E27FC236}">
                <a16:creationId xmlns:a16="http://schemas.microsoft.com/office/drawing/2014/main" id="{9CCFE5B6-452D-754E-9A3D-EA5206D336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5249" y="6743049"/>
            <a:ext cx="0" cy="2508252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Line 23">
            <a:extLst>
              <a:ext uri="{FF2B5EF4-FFF2-40B4-BE49-F238E27FC236}">
                <a16:creationId xmlns:a16="http://schemas.microsoft.com/office/drawing/2014/main" id="{480D5B21-4EF1-E440-A39E-F182441CC8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5249" y="9266349"/>
            <a:ext cx="744718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Line 24">
            <a:extLst>
              <a:ext uri="{FF2B5EF4-FFF2-40B4-BE49-F238E27FC236}">
                <a16:creationId xmlns:a16="http://schemas.microsoft.com/office/drawing/2014/main" id="{6C94E0DB-A53A-BD43-ADE2-E859E9CF95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027057" y="7550230"/>
            <a:ext cx="5376" cy="1716121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AutoShape 34">
            <a:extLst>
              <a:ext uri="{FF2B5EF4-FFF2-40B4-BE49-F238E27FC236}">
                <a16:creationId xmlns:a16="http://schemas.microsoft.com/office/drawing/2014/main" id="{5C075AC0-926B-D548-B0D3-508251B3F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058" y="4045643"/>
            <a:ext cx="2400300" cy="2680679"/>
          </a:xfrm>
          <a:prstGeom prst="roundRect">
            <a:avLst>
              <a:gd name="adj" fmla="val 16667"/>
            </a:avLst>
          </a:prstGeom>
          <a:solidFill>
            <a:srgbClr val="00800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FILANTRÓPICA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Hospitais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Laboratórios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Médicos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Enfermagem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Psicólogos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Nutricionistas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Fisioterapeutas</a:t>
            </a: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6E60BD6B-159B-444F-B4CC-96B5741233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125011" y="1949688"/>
            <a:ext cx="1" cy="29607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F2E6BC6D-4EE1-864B-896E-E79B5514B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4765" y="2288119"/>
            <a:ext cx="1320246" cy="1002765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Farma</a:t>
            </a:r>
          </a:p>
        </p:txBody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725C6593-5752-0044-90BB-D7A91D763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3769" y="2311931"/>
            <a:ext cx="1385438" cy="1002767"/>
          </a:xfrm>
          <a:prstGeom prst="roundRect">
            <a:avLst>
              <a:gd name="adj" fmla="val 16667"/>
            </a:avLst>
          </a:prstGeom>
          <a:solidFill>
            <a:srgbClr val="800000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8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Indústria </a:t>
            </a:r>
          </a:p>
          <a:p>
            <a:pPr algn="ctr"/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Devices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40450EDD-F5DB-B74C-AFE3-16442D271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6608" y="1949688"/>
            <a:ext cx="8738403" cy="0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F1A9E3B5-B993-2F4B-BE16-BDB3D72CEC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6608" y="1949688"/>
            <a:ext cx="0" cy="1022112"/>
          </a:xfrm>
          <a:prstGeom prst="lin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Line 20">
            <a:extLst>
              <a:ext uri="{FF2B5EF4-FFF2-40B4-BE49-F238E27FC236}">
                <a16:creationId xmlns:a16="http://schemas.microsoft.com/office/drawing/2014/main" id="{5CEDA699-5424-FF47-B2FE-4E8C92B1EC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67208" y="4301169"/>
            <a:ext cx="19400" cy="8365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A54A27B8-7E9B-3549-85B1-EA64DD1514C6}"/>
              </a:ext>
            </a:extLst>
          </p:cNvPr>
          <p:cNvSpPr txBox="1"/>
          <p:nvPr/>
        </p:nvSpPr>
        <p:spPr>
          <a:xfrm>
            <a:off x="4408062" y="4612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id="{F10C1DF3-3598-0C4B-BDC5-0D17D23DB96A}"/>
              </a:ext>
            </a:extLst>
          </p:cNvPr>
          <p:cNvSpPr txBox="1"/>
          <p:nvPr/>
        </p:nvSpPr>
        <p:spPr>
          <a:xfrm>
            <a:off x="8163094" y="69814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29" name="AutoShape 12">
            <a:extLst>
              <a:ext uri="{FF2B5EF4-FFF2-40B4-BE49-F238E27FC236}">
                <a16:creationId xmlns:a16="http://schemas.microsoft.com/office/drawing/2014/main" id="{D495B742-4CA5-DE40-83D7-8DE5F41E6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621" y="7550234"/>
            <a:ext cx="1550571" cy="903204"/>
          </a:xfrm>
          <a:prstGeom prst="roundRect">
            <a:avLst>
              <a:gd name="adj" fmla="val 16667"/>
            </a:avLst>
          </a:prstGeom>
          <a:solidFill>
            <a:srgbClr val="CC66FF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Doações e </a:t>
            </a:r>
          </a:p>
          <a:p>
            <a:pPr algn="ctr"/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</a:t>
            </a:r>
          </a:p>
        </p:txBody>
      </p:sp>
      <p:sp>
        <p:nvSpPr>
          <p:cNvPr id="30" name="Line 21">
            <a:extLst>
              <a:ext uri="{FF2B5EF4-FFF2-40B4-BE49-F238E27FC236}">
                <a16:creationId xmlns:a16="http://schemas.microsoft.com/office/drawing/2014/main" id="{3AA69AC6-F87C-5E49-82A8-A4BC246675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86677" y="6743049"/>
            <a:ext cx="0" cy="6626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Line 20">
            <a:extLst>
              <a:ext uri="{FF2B5EF4-FFF2-40B4-BE49-F238E27FC236}">
                <a16:creationId xmlns:a16="http://schemas.microsoft.com/office/drawing/2014/main" id="{1668FB92-1A0E-264E-966A-03D74C37F9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7208" y="6771348"/>
            <a:ext cx="0" cy="65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48">
            <a:extLst>
              <a:ext uri="{FF2B5EF4-FFF2-40B4-BE49-F238E27FC236}">
                <a16:creationId xmlns:a16="http://schemas.microsoft.com/office/drawing/2014/main" id="{37B88D7E-197C-B649-9510-5D3EF5FFFA83}"/>
              </a:ext>
            </a:extLst>
          </p:cNvPr>
          <p:cNvSpPr txBox="1"/>
          <p:nvPr/>
        </p:nvSpPr>
        <p:spPr>
          <a:xfrm>
            <a:off x="4380606" y="68005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27E69CD4-DDCC-3A4F-BAC0-97CBC7C75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4741" y="4910470"/>
            <a:ext cx="3512169" cy="2639761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sz="22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PRESTADORES</a:t>
            </a:r>
            <a:r>
              <a:rPr lang="pt-BR" sz="2000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Home </a:t>
            </a:r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Clínicas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APS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Gestão Crônicos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APH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Empresas de Sistemas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AutoShape 12">
            <a:extLst>
              <a:ext uri="{FF2B5EF4-FFF2-40B4-BE49-F238E27FC236}">
                <a16:creationId xmlns:a16="http://schemas.microsoft.com/office/drawing/2014/main" id="{41EC1D00-49DA-BA45-90D4-D45848EAA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380" y="3164131"/>
            <a:ext cx="1331656" cy="1022107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Farmácias</a:t>
            </a:r>
          </a:p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PBM</a:t>
            </a:r>
          </a:p>
        </p:txBody>
      </p:sp>
      <p:sp>
        <p:nvSpPr>
          <p:cNvPr id="37" name="AutoShape 9">
            <a:extLst>
              <a:ext uri="{FF2B5EF4-FFF2-40B4-BE49-F238E27FC236}">
                <a16:creationId xmlns:a16="http://schemas.microsoft.com/office/drawing/2014/main" id="{D4F5F07C-5E63-B64E-A26C-A853DD66B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086" y="7480341"/>
            <a:ext cx="1739859" cy="1935698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EAP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Wereables</a:t>
            </a:r>
            <a:endParaRPr lang="pt-BR" altLang="ja-JP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Cartões Desc.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</a:p>
        </p:txBody>
      </p:sp>
      <p:sp>
        <p:nvSpPr>
          <p:cNvPr id="38" name="AutoShape 13">
            <a:extLst>
              <a:ext uri="{FF2B5EF4-FFF2-40B4-BE49-F238E27FC236}">
                <a16:creationId xmlns:a16="http://schemas.microsoft.com/office/drawing/2014/main" id="{0F063A18-D2F4-9347-ACC7-3DD3DC151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039" y="3033404"/>
            <a:ext cx="1539637" cy="984037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ção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 Consultorias</a:t>
            </a:r>
          </a:p>
          <a:p>
            <a:pPr algn="ctr"/>
            <a:r>
              <a:rPr lang="pt-BR" altLang="ja-JP" sz="2000" dirty="0">
                <a:latin typeface="Calibri" panose="020F0502020204030204" pitchFamily="34" charset="0"/>
                <a:cs typeface="Calibri" panose="020F0502020204030204" pitchFamily="34" charset="0"/>
              </a:rPr>
              <a:t>Auditorias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A4AE987-17BE-3B99-C834-1DE22C289F76}"/>
              </a:ext>
            </a:extLst>
          </p:cNvPr>
          <p:cNvSpPr/>
          <p:nvPr/>
        </p:nvSpPr>
        <p:spPr>
          <a:xfrm>
            <a:off x="2803702" y="9783371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  <p:sp>
        <p:nvSpPr>
          <p:cNvPr id="10" name="Retângulo 9">
            <a:hlinkClick r:id="rId2"/>
            <a:extLst>
              <a:ext uri="{FF2B5EF4-FFF2-40B4-BE49-F238E27FC236}">
                <a16:creationId xmlns:a16="http://schemas.microsoft.com/office/drawing/2014/main" id="{3F28C9CE-609D-D40F-3090-9158DB4215BF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814461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675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Operadoras de Saúde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2B220-8659-7F40-AB83-4EBFB8035FC0}"/>
              </a:ext>
            </a:extLst>
          </p:cNvPr>
          <p:cNvSpPr txBox="1"/>
          <p:nvPr/>
        </p:nvSpPr>
        <p:spPr>
          <a:xfrm>
            <a:off x="2663280" y="996888"/>
            <a:ext cx="445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Administradora de Benefícios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8437810-D507-B142-9DA4-21DD4DF4C243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14" name="Espaço Reservado para Texto 2">
              <a:extLst>
                <a:ext uri="{FF2B5EF4-FFF2-40B4-BE49-F238E27FC236}">
                  <a16:creationId xmlns:a16="http://schemas.microsoft.com/office/drawing/2014/main" id="{DE7C726E-9F40-A649-8D83-64E71BB3F3A7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Espaço Reservado para Texto 3">
              <a:extLst>
                <a:ext uri="{FF2B5EF4-FFF2-40B4-BE49-F238E27FC236}">
                  <a16:creationId xmlns:a16="http://schemas.microsoft.com/office/drawing/2014/main" id="{C8B5A6E4-6317-894B-AFEB-27C42CB76253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70C004B-49B0-7C46-A6F9-4B99706ECE8D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65F729E-24A3-5346-B0A1-840617EC91D5}"/>
              </a:ext>
            </a:extLst>
          </p:cNvPr>
          <p:cNvSpPr txBox="1"/>
          <p:nvPr/>
        </p:nvSpPr>
        <p:spPr>
          <a:xfrm>
            <a:off x="2668688" y="7476902"/>
            <a:ext cx="6517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 de Administradoras de Benefícios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D7B0E91-D5DA-E94A-AF49-FF1485AF1B16}"/>
              </a:ext>
            </a:extLst>
          </p:cNvPr>
          <p:cNvSpPr/>
          <p:nvPr/>
        </p:nvSpPr>
        <p:spPr>
          <a:xfrm>
            <a:off x="2972206" y="2082800"/>
            <a:ext cx="11410644" cy="5541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Definida pela </a:t>
            </a: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RN n.º 196/2000</a:t>
            </a: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, uma administradora de benefícios é uma pessoa jurídica que propõe a contratação de plano coletivo ou que presta serviços para pessoas jurídicas contratantes de planos privados de assistência à saúde coletivos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717171"/>
              </a:solidFill>
              <a:latin typeface="Trebuchet MS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Basicamente, as administradoras são responsáveis apenas pela administração de planos de saúde financiados por outras operadoras.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717171"/>
              </a:solidFill>
              <a:latin typeface="Trebuchet MS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Não contam com rede própria, credenciada ou referenciada de serviços médico-hospitalares ou odontológicos, elas não correm os riscos decorrentes da operação desses planos.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717171"/>
              </a:solidFill>
              <a:latin typeface="Trebuchet MS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17171"/>
                </a:solidFill>
                <a:latin typeface="Trebuchet MS" charset="0"/>
                <a:cs typeface="Calibri" panose="020F0502020204030204" pitchFamily="34" charset="0"/>
              </a:rPr>
              <a:t>Basicamente para poderem operacionalizar os planos coletivos por adesão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rgbClr val="3F3F3F"/>
              </a:solidFill>
              <a:latin typeface="Open Sans" panose="020B060603050402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m 9" descr="Uma imagem contendo Logotipo&#10;&#10;Descrição gerada automaticamente">
            <a:extLst>
              <a:ext uri="{FF2B5EF4-FFF2-40B4-BE49-F238E27FC236}">
                <a16:creationId xmlns:a16="http://schemas.microsoft.com/office/drawing/2014/main" id="{205D4050-C45A-4B44-87E3-123F6F391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74" y="8204200"/>
            <a:ext cx="2051298" cy="762264"/>
          </a:xfrm>
          <a:prstGeom prst="rect">
            <a:avLst/>
          </a:prstGeom>
        </p:spPr>
      </p:pic>
      <p:pic>
        <p:nvPicPr>
          <p:cNvPr id="21" name="Imagem 20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A4ACB881-41AE-6843-91E9-C66415352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613" y="8186811"/>
            <a:ext cx="1498662" cy="735193"/>
          </a:xfrm>
          <a:prstGeom prst="rect">
            <a:avLst/>
          </a:prstGeom>
        </p:spPr>
      </p:pic>
      <p:pic>
        <p:nvPicPr>
          <p:cNvPr id="30" name="Imagem 29" descr="Logotipo, nome da empresa&#10;&#10;Descrição gerada automaticamente">
            <a:extLst>
              <a:ext uri="{FF2B5EF4-FFF2-40B4-BE49-F238E27FC236}">
                <a16:creationId xmlns:a16="http://schemas.microsoft.com/office/drawing/2014/main" id="{8307E089-4619-3946-8936-673E4678F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708" y="8978528"/>
            <a:ext cx="2452158" cy="802919"/>
          </a:xfrm>
          <a:prstGeom prst="rect">
            <a:avLst/>
          </a:prstGeom>
        </p:spPr>
      </p:pic>
      <p:sp>
        <p:nvSpPr>
          <p:cNvPr id="9" name="Retângulo 8">
            <a:hlinkClick r:id="rId6"/>
            <a:extLst>
              <a:ext uri="{FF2B5EF4-FFF2-40B4-BE49-F238E27FC236}">
                <a16:creationId xmlns:a16="http://schemas.microsoft.com/office/drawing/2014/main" id="{0F9FFC1C-E0E3-DDFB-06D4-092ADC1B705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3074" name="Picture 2" descr="Avaliações da empresa AllCare Gestora de Saúde: Como é ...">
            <a:extLst>
              <a:ext uri="{FF2B5EF4-FFF2-40B4-BE49-F238E27FC236}">
                <a16:creationId xmlns:a16="http://schemas.microsoft.com/office/drawing/2014/main" id="{EB51E309-F47B-1C00-9AD6-F3F32D53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384" y="8072700"/>
            <a:ext cx="962228" cy="96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uidamos do que realmente importa - Hebrom Benefícios">
            <a:extLst>
              <a:ext uri="{FF2B5EF4-FFF2-40B4-BE49-F238E27FC236}">
                <a16:creationId xmlns:a16="http://schemas.microsoft.com/office/drawing/2014/main" id="{98143551-DC4A-EC31-3FE5-372815B9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27" y="8186490"/>
            <a:ext cx="962228" cy="90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RPESAUDE -">
            <a:extLst>
              <a:ext uri="{FF2B5EF4-FFF2-40B4-BE49-F238E27FC236}">
                <a16:creationId xmlns:a16="http://schemas.microsoft.com/office/drawing/2014/main" id="{DD46C1F8-C192-B3EA-1DA3-99F14700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081" y="8034903"/>
            <a:ext cx="1786214" cy="100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358D6543-0386-661E-8DF8-7F5989C38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75" y="9191134"/>
            <a:ext cx="1916401" cy="664099"/>
          </a:xfrm>
          <a:prstGeom prst="rect">
            <a:avLst/>
          </a:prstGeom>
        </p:spPr>
      </p:pic>
      <p:pic>
        <p:nvPicPr>
          <p:cNvPr id="3080" name="Picture 8" descr="Safe Life – Gestora de Saúde – Gestora de Benefícios">
            <a:extLst>
              <a:ext uri="{FF2B5EF4-FFF2-40B4-BE49-F238E27FC236}">
                <a16:creationId xmlns:a16="http://schemas.microsoft.com/office/drawing/2014/main" id="{87C22261-A8C5-01C3-C031-CE4DDE653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248" y="9150685"/>
            <a:ext cx="1810438" cy="75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AD49292-CF9F-9773-3C34-BFD33ADA997A}"/>
              </a:ext>
            </a:extLst>
          </p:cNvPr>
          <p:cNvSpPr/>
          <p:nvPr/>
        </p:nvSpPr>
        <p:spPr>
          <a:xfrm>
            <a:off x="2724238" y="9905034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</p:spTree>
    <p:extLst>
      <p:ext uri="{BB962C8B-B14F-4D97-AF65-F5344CB8AC3E}">
        <p14:creationId xmlns:p14="http://schemas.microsoft.com/office/powerpoint/2010/main" val="18794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4231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Coletivos por Adesão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5EFA5AA-952E-C71F-39C7-650E9CED9A73}"/>
              </a:ext>
            </a:extLst>
          </p:cNvPr>
          <p:cNvSpPr txBox="1"/>
          <p:nvPr/>
        </p:nvSpPr>
        <p:spPr>
          <a:xfrm>
            <a:off x="2663281" y="996889"/>
            <a:ext cx="18374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Características</a:t>
            </a:r>
          </a:p>
        </p:txBody>
      </p:sp>
      <p:pic>
        <p:nvPicPr>
          <p:cNvPr id="3076" name="Picture 4" descr="O que é o Plano de Saúde por Adesão? E uma modalidade de plano de saúde">
            <a:extLst>
              <a:ext uri="{FF2B5EF4-FFF2-40B4-BE49-F238E27FC236}">
                <a16:creationId xmlns:a16="http://schemas.microsoft.com/office/drawing/2014/main" id="{87592110-2BB3-C969-E10F-B78478CF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64" y="7484122"/>
            <a:ext cx="7468008" cy="280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0A892D9B-F0F7-6616-114F-85438173A73C}"/>
              </a:ext>
            </a:extLst>
          </p:cNvPr>
          <p:cNvGraphicFramePr>
            <a:graphicFrameLocks noGrp="1"/>
          </p:cNvGraphicFramePr>
          <p:nvPr/>
        </p:nvGraphicFramePr>
        <p:xfrm>
          <a:off x="2685306" y="1471093"/>
          <a:ext cx="6188599" cy="5490790"/>
        </p:xfrm>
        <a:graphic>
          <a:graphicData uri="http://schemas.openxmlformats.org/drawingml/2006/table">
            <a:tbl>
              <a:tblPr/>
              <a:tblGrid>
                <a:gridCol w="6188599">
                  <a:extLst>
                    <a:ext uri="{9D8B030D-6E8A-4147-A177-3AD203B41FA5}">
                      <a16:colId xmlns:a16="http://schemas.microsoft.com/office/drawing/2014/main" val="3720998551"/>
                    </a:ext>
                  </a:extLst>
                </a:gridCol>
              </a:tblGrid>
              <a:tr h="26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Vínculo com Entidade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83532"/>
                  </a:ext>
                </a:extLst>
              </a:tr>
              <a:tr h="3888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Beneficiários devem ter vínculo com entidades de classe, associações profissionais, sindicatos, etc.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283045"/>
                  </a:ext>
                </a:extLst>
              </a:tr>
              <a:tr h="26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Negociação em Grupo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626733"/>
                  </a:ext>
                </a:extLst>
              </a:tr>
              <a:tr h="3888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Entidades negociam com operadoras em nome dos membros para obter melhores termos e preços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916985"/>
                  </a:ext>
                </a:extLst>
              </a:tr>
              <a:tr h="26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Customização de Planos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798497"/>
                  </a:ext>
                </a:extLst>
              </a:tr>
              <a:tr h="23859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Flexibilidade para personalizar planos de acordo com as necessidades do grupo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867868"/>
                  </a:ext>
                </a:extLst>
              </a:tr>
              <a:tr h="26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Ampla Rede de Atendimento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882614"/>
                  </a:ext>
                </a:extLst>
              </a:tr>
              <a:tr h="23859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Oferece uma ampla rede de hospitais, clínicas e profissionais de saúde credenciados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089154"/>
                  </a:ext>
                </a:extLst>
              </a:tr>
              <a:tr h="26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Preços Competitivos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690700"/>
                  </a:ext>
                </a:extLst>
              </a:tr>
              <a:tr h="23859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Preços mais competitivos devido à negociação em grupo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467274"/>
                  </a:ext>
                </a:extLst>
              </a:tr>
              <a:tr h="26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Cobertura e Benefícios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04388"/>
                  </a:ext>
                </a:extLst>
              </a:tr>
              <a:tr h="35884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Cobertura e benefícios podem variar conforme as necessidades do grupo e termos negociados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053268"/>
                  </a:ext>
                </a:extLst>
              </a:tr>
              <a:tr h="26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Participação Voluntária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377546"/>
                  </a:ext>
                </a:extLst>
              </a:tr>
              <a:tr h="23859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Membros da entidade não são obrigados a aderir, mas têm a opção de participar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712011"/>
                  </a:ext>
                </a:extLst>
              </a:tr>
              <a:tr h="26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Inclusão de Dependentes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486561"/>
                  </a:ext>
                </a:extLst>
              </a:tr>
              <a:tr h="23859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Possibilidade de incluir dependentes elegíveis no plano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364475"/>
                  </a:ext>
                </a:extLst>
              </a:tr>
              <a:tr h="26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Portabilidade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523341"/>
                  </a:ext>
                </a:extLst>
              </a:tr>
              <a:tr h="23859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Em certas situações, pode haver portabilidade para outros planos coletivos por adesão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591026"/>
                  </a:ext>
                </a:extLst>
              </a:tr>
              <a:tr h="26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Regulamentação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023803"/>
                  </a:ext>
                </a:extLst>
              </a:tr>
              <a:tr h="23859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Sujeitos à regulamentação da ANS e podem ter regras específicas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86710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731FC84-3D5B-557C-7FAF-5C82D58ED0EA}"/>
              </a:ext>
            </a:extLst>
          </p:cNvPr>
          <p:cNvGraphicFramePr>
            <a:graphicFrameLocks noGrp="1"/>
          </p:cNvGraphicFramePr>
          <p:nvPr/>
        </p:nvGraphicFramePr>
        <p:xfrm>
          <a:off x="9144000" y="1471094"/>
          <a:ext cx="6188598" cy="5464696"/>
        </p:xfrm>
        <a:graphic>
          <a:graphicData uri="http://schemas.openxmlformats.org/drawingml/2006/table">
            <a:tbl>
              <a:tblPr/>
              <a:tblGrid>
                <a:gridCol w="6188598">
                  <a:extLst>
                    <a:ext uri="{9D8B030D-6E8A-4147-A177-3AD203B41FA5}">
                      <a16:colId xmlns:a16="http://schemas.microsoft.com/office/drawing/2014/main" val="1760313482"/>
                    </a:ext>
                  </a:extLst>
                </a:gridCol>
              </a:tblGrid>
              <a:tr h="2690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Dependência da Entidade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31512"/>
                  </a:ext>
                </a:extLst>
              </a:tr>
              <a:tr h="36658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Necessidade de manter vínculo com uma entidade específica para qualificar-se para o plano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480599"/>
                  </a:ext>
                </a:extLst>
              </a:tr>
              <a:tr h="2690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Variação de Coberturas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496735"/>
                  </a:ext>
                </a:extLst>
              </a:tr>
              <a:tr h="2391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Coberturas e benefícios podem variar, o que pode resultar em serviços não incluídos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642483"/>
                  </a:ext>
                </a:extLst>
              </a:tr>
              <a:tr h="2690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Limitações Geográficas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179743"/>
                  </a:ext>
                </a:extLst>
              </a:tr>
              <a:tr h="36658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Rede de atendimento e profissionais credenciados podem ser limitados a uma região específica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207635"/>
                  </a:ext>
                </a:extLst>
              </a:tr>
              <a:tr h="2690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Desligamento da Entidade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804544"/>
                  </a:ext>
                </a:extLst>
              </a:tr>
              <a:tr h="2391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Saída da entidade pode resultar na perda do acesso ao plano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016534"/>
                  </a:ext>
                </a:extLst>
              </a:tr>
              <a:tr h="2690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Pouca Influência nas Negociações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43992"/>
                  </a:ext>
                </a:extLst>
              </a:tr>
              <a:tr h="2391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Membros podem ter pouca influência direta nas negociações com operadoras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208155"/>
                  </a:ext>
                </a:extLst>
              </a:tr>
              <a:tr h="2690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Variações nos Benefícios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775061"/>
                  </a:ext>
                </a:extLst>
              </a:tr>
              <a:tr h="36658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Benefícios e coberturas podem mudar de ano para ano, afetando a experiência do beneficiário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226350"/>
                  </a:ext>
                </a:extLst>
              </a:tr>
              <a:tr h="2690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Reajustes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585596"/>
                  </a:ext>
                </a:extLst>
              </a:tr>
              <a:tr h="2391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Possibilidade de reajustes nos preços dos planos ao longo do tempo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578491"/>
                  </a:ext>
                </a:extLst>
              </a:tr>
              <a:tr h="2690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Menos Controle Individual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637714"/>
                  </a:ext>
                </a:extLst>
              </a:tr>
              <a:tr h="2391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Menos flexibilidade para personalizar os benefícios conforme preferências individuais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162908"/>
                  </a:ext>
                </a:extLst>
              </a:tr>
              <a:tr h="2690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Exclusão de Membros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512165"/>
                  </a:ext>
                </a:extLst>
              </a:tr>
              <a:tr h="2391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Algumas entidades podem excluir membros que não atendem a determinados critérios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649424"/>
                  </a:ext>
                </a:extLst>
              </a:tr>
              <a:tr h="2690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Limitações de Escolha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492766"/>
                  </a:ext>
                </a:extLst>
              </a:tr>
              <a:tr h="2391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Escolha de médicos e hospitais restrita à rede credenciada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078491"/>
                  </a:ext>
                </a:extLst>
              </a:tr>
            </a:tbl>
          </a:graphicData>
        </a:graphic>
      </p:graphicFrame>
      <p:sp>
        <p:nvSpPr>
          <p:cNvPr id="16" name="CaixaDeTexto 15">
            <a:extLst>
              <a:ext uri="{FF2B5EF4-FFF2-40B4-BE49-F238E27FC236}">
                <a16:creationId xmlns:a16="http://schemas.microsoft.com/office/drawing/2014/main" id="{ABD0A51E-9DE7-20D7-2B67-509D67745D23}"/>
              </a:ext>
            </a:extLst>
          </p:cNvPr>
          <p:cNvSpPr txBox="1"/>
          <p:nvPr/>
        </p:nvSpPr>
        <p:spPr>
          <a:xfrm>
            <a:off x="9144001" y="996889"/>
            <a:ext cx="1762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Desvantagens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80BCAB3-0A02-21B1-67CD-AF1207647636}"/>
              </a:ext>
            </a:extLst>
          </p:cNvPr>
          <p:cNvSpPr/>
          <p:nvPr/>
        </p:nvSpPr>
        <p:spPr>
          <a:xfrm>
            <a:off x="2519264" y="9706426"/>
            <a:ext cx="35319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C623FB68-C8A6-615D-54FB-E87F5A755E1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711572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5369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Modalidades de OPS </a:t>
            </a:r>
            <a:r>
              <a:rPr lang="pt-BR" sz="22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(Resumo)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8C76225B-1B87-7D54-8059-67183025139B}"/>
              </a:ext>
            </a:extLst>
          </p:cNvPr>
          <p:cNvGraphicFramePr>
            <a:graphicFrameLocks noGrp="1"/>
          </p:cNvGraphicFramePr>
          <p:nvPr/>
        </p:nvGraphicFramePr>
        <p:xfrm>
          <a:off x="2807297" y="1637687"/>
          <a:ext cx="12241361" cy="5161997"/>
        </p:xfrm>
        <a:graphic>
          <a:graphicData uri="http://schemas.openxmlformats.org/drawingml/2006/table">
            <a:tbl>
              <a:tblPr/>
              <a:tblGrid>
                <a:gridCol w="1973207">
                  <a:extLst>
                    <a:ext uri="{9D8B030D-6E8A-4147-A177-3AD203B41FA5}">
                      <a16:colId xmlns:a16="http://schemas.microsoft.com/office/drawing/2014/main" val="187474657"/>
                    </a:ext>
                  </a:extLst>
                </a:gridCol>
                <a:gridCol w="1711359">
                  <a:extLst>
                    <a:ext uri="{9D8B030D-6E8A-4147-A177-3AD203B41FA5}">
                      <a16:colId xmlns:a16="http://schemas.microsoft.com/office/drawing/2014/main" val="1625366542"/>
                    </a:ext>
                  </a:extLst>
                </a:gridCol>
                <a:gridCol w="1711359">
                  <a:extLst>
                    <a:ext uri="{9D8B030D-6E8A-4147-A177-3AD203B41FA5}">
                      <a16:colId xmlns:a16="http://schemas.microsoft.com/office/drawing/2014/main" val="2382419836"/>
                    </a:ext>
                  </a:extLst>
                </a:gridCol>
                <a:gridCol w="1711359">
                  <a:extLst>
                    <a:ext uri="{9D8B030D-6E8A-4147-A177-3AD203B41FA5}">
                      <a16:colId xmlns:a16="http://schemas.microsoft.com/office/drawing/2014/main" val="2876543548"/>
                    </a:ext>
                  </a:extLst>
                </a:gridCol>
                <a:gridCol w="1711359">
                  <a:extLst>
                    <a:ext uri="{9D8B030D-6E8A-4147-A177-3AD203B41FA5}">
                      <a16:colId xmlns:a16="http://schemas.microsoft.com/office/drawing/2014/main" val="3723918596"/>
                    </a:ext>
                  </a:extLst>
                </a:gridCol>
                <a:gridCol w="1711359">
                  <a:extLst>
                    <a:ext uri="{9D8B030D-6E8A-4147-A177-3AD203B41FA5}">
                      <a16:colId xmlns:a16="http://schemas.microsoft.com/office/drawing/2014/main" val="3999178046"/>
                    </a:ext>
                  </a:extLst>
                </a:gridCol>
                <a:gridCol w="1711359">
                  <a:extLst>
                    <a:ext uri="{9D8B030D-6E8A-4147-A177-3AD203B41FA5}">
                      <a16:colId xmlns:a16="http://schemas.microsoft.com/office/drawing/2014/main" val="1658198812"/>
                    </a:ext>
                  </a:extLst>
                </a:gridCol>
              </a:tblGrid>
              <a:tr h="107328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Modalidade de OPS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Regime Fiscal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Controladores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Rede de Atendimento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Rede Própria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Livre Escolha e Reembolso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Participação dos Beneficiários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68054"/>
                  </a:ext>
                </a:extLst>
              </a:tr>
              <a:tr h="81774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Seguradora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Com Fins Lucrativos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Segmento Empresarial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Apenas Credenciada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Limitada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87995"/>
                  </a:ext>
                </a:extLst>
              </a:tr>
              <a:tr h="81774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</a:rPr>
                        <a:t>Medicina de Grupo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</a:rPr>
                        <a:t>Com Fins Lucrativos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</a:rPr>
                        <a:t>Segmento Empresarial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Wingdings" pitchFamily="2" charset="2"/>
                        <a:buNone/>
                      </a:pPr>
                      <a:r>
                        <a:rPr lang="pt-BR" sz="1500" b="0" i="0" u="none" strike="noStrike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</a:rPr>
                        <a:t>&gt; Própria (Vertical)</a:t>
                      </a:r>
                    </a:p>
                    <a:p>
                      <a:pPr marL="0" indent="0" algn="ctr" fontAlgn="ctr">
                        <a:buFont typeface="Wingdings" pitchFamily="2" charset="2"/>
                        <a:buNone/>
                      </a:pPr>
                      <a:r>
                        <a:rPr lang="pt-BR" sz="1500" b="0" i="0" u="none" strike="noStrike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</a:rPr>
                        <a:t>&lt; Credenciada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</a:rPr>
                        <a:t>Limitada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92226"/>
                  </a:ext>
                </a:extLst>
              </a:tr>
              <a:tr h="81774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Cooperativa Médica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Sem Fins Lucrativos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Médicos Cooperados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Credenciada / Própria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Limitada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047111"/>
                  </a:ext>
                </a:extLst>
              </a:tr>
              <a:tr h="81774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Autogestão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Sem Fins Lucrativos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Empresa Patrocinadora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Apenas</a:t>
                      </a:r>
                    </a:p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Credenciada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Ativa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976209"/>
                  </a:ext>
                </a:extLst>
              </a:tr>
              <a:tr h="81774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Filantrópicas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Sem Fins Lucrativos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Conselho Instituição Filantrópica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Wingdings" pitchFamily="2" charset="2"/>
                        <a:buNone/>
                      </a:pPr>
                      <a:r>
                        <a:rPr lang="pt-BR" sz="15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&gt; Própria (Vertical)</a:t>
                      </a:r>
                    </a:p>
                    <a:p>
                      <a:pPr marL="0" indent="0" algn="ctr" fontAlgn="ctr">
                        <a:buFont typeface="Wingdings" pitchFamily="2" charset="2"/>
                        <a:buNone/>
                      </a:pPr>
                      <a:r>
                        <a:rPr lang="pt-BR" sz="15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&lt; Credenciada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Depende</a:t>
                      </a:r>
                    </a:p>
                  </a:txBody>
                  <a:tcPr marL="9054" marR="9054" marT="905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800895"/>
                  </a:ext>
                </a:extLst>
              </a:tr>
            </a:tbl>
          </a:graphicData>
        </a:graphic>
      </p:graphicFrame>
      <p:pic>
        <p:nvPicPr>
          <p:cNvPr id="2052" name="Picture 4" descr="Tipos de planos de saúde e suas principais características">
            <a:extLst>
              <a:ext uri="{FF2B5EF4-FFF2-40B4-BE49-F238E27FC236}">
                <a16:creationId xmlns:a16="http://schemas.microsoft.com/office/drawing/2014/main" id="{7BA8974B-17DC-187F-7EE7-1DB17218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29" y="7463911"/>
            <a:ext cx="13122696" cy="17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59E617C-548B-6922-6F40-E022642FC288}"/>
              </a:ext>
            </a:extLst>
          </p:cNvPr>
          <p:cNvSpPr/>
          <p:nvPr/>
        </p:nvSpPr>
        <p:spPr>
          <a:xfrm>
            <a:off x="2777593" y="6840971"/>
            <a:ext cx="5748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Fernando Fernandes - Fronteiras da Auditoria, 2009. Atualizado, 2018</a:t>
            </a:r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39B74B4E-A175-DDD2-0F2C-84C0AF6C55A1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081362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15518669" y="6606578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endPara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767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199021" y="573646"/>
            <a:ext cx="8979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Associações que representam as Modalidades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42E1922-78BA-8B44-B4B9-9C8EEF2404BE}"/>
              </a:ext>
            </a:extLst>
          </p:cNvPr>
          <p:cNvSpPr txBox="1"/>
          <p:nvPr/>
        </p:nvSpPr>
        <p:spPr>
          <a:xfrm>
            <a:off x="5261677" y="2383859"/>
            <a:ext cx="3406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Seguradoras de Saúde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B94C38C-5B58-C547-8ACF-04BC1E38C638}"/>
              </a:ext>
            </a:extLst>
          </p:cNvPr>
          <p:cNvSpPr txBox="1"/>
          <p:nvPr/>
        </p:nvSpPr>
        <p:spPr>
          <a:xfrm>
            <a:off x="10304735" y="2383859"/>
            <a:ext cx="312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Medicinas de Grupo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FDBBF13-52AF-A043-9181-D1130AA6EAB7}"/>
              </a:ext>
            </a:extLst>
          </p:cNvPr>
          <p:cNvSpPr txBox="1"/>
          <p:nvPr/>
        </p:nvSpPr>
        <p:spPr>
          <a:xfrm>
            <a:off x="5268739" y="6212131"/>
            <a:ext cx="3416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Autogestões de Saúde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F95BE9A-96BA-F142-B27A-68A25D795C24}"/>
              </a:ext>
            </a:extLst>
          </p:cNvPr>
          <p:cNvSpPr txBox="1"/>
          <p:nvPr/>
        </p:nvSpPr>
        <p:spPr>
          <a:xfrm>
            <a:off x="10056949" y="6212131"/>
            <a:ext cx="3501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Cooperativas de Saúde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3557964-5CD9-2E48-9E54-51992CA1D203}"/>
              </a:ext>
            </a:extLst>
          </p:cNvPr>
          <p:cNvSpPr txBox="1"/>
          <p:nvPr/>
        </p:nvSpPr>
        <p:spPr>
          <a:xfrm>
            <a:off x="7680685" y="4296135"/>
            <a:ext cx="345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Filantrópicas de Saúde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m 11" descr="Texto&#10;&#10;Descrição gerada automaticamente com confiança média">
            <a:extLst>
              <a:ext uri="{FF2B5EF4-FFF2-40B4-BE49-F238E27FC236}">
                <a16:creationId xmlns:a16="http://schemas.microsoft.com/office/drawing/2014/main" id="{E8B60DE6-F59B-8F4A-9361-FBDD42259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654" y="4772038"/>
            <a:ext cx="2737221" cy="1206538"/>
          </a:xfrm>
          <a:prstGeom prst="rect">
            <a:avLst/>
          </a:prstGeom>
        </p:spPr>
      </p:pic>
      <p:pic>
        <p:nvPicPr>
          <p:cNvPr id="20" name="Imagem 19" descr="Uma imagem contendo Texto&#10;&#10;Descrição gerada automaticamente">
            <a:extLst>
              <a:ext uri="{FF2B5EF4-FFF2-40B4-BE49-F238E27FC236}">
                <a16:creationId xmlns:a16="http://schemas.microsoft.com/office/drawing/2014/main" id="{1DAF957D-2277-244C-9235-F88081C9D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76" y="2903359"/>
            <a:ext cx="3011162" cy="1126478"/>
          </a:xfrm>
          <a:prstGeom prst="rect">
            <a:avLst/>
          </a:prstGeom>
        </p:spPr>
      </p:pic>
      <p:pic>
        <p:nvPicPr>
          <p:cNvPr id="34" name="Imagem 33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038E82C-3CD5-CA42-9374-982AEA60A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34" y="2928207"/>
            <a:ext cx="3061697" cy="1076783"/>
          </a:xfrm>
          <a:prstGeom prst="rect">
            <a:avLst/>
          </a:prstGeom>
        </p:spPr>
      </p:pic>
      <p:pic>
        <p:nvPicPr>
          <p:cNvPr id="36" name="Imagem 35" descr="Uma imagem contendo Ícone&#10;&#10;Descrição gerada automaticamente">
            <a:extLst>
              <a:ext uri="{FF2B5EF4-FFF2-40B4-BE49-F238E27FC236}">
                <a16:creationId xmlns:a16="http://schemas.microsoft.com/office/drawing/2014/main" id="{639E57F0-BD87-6647-B10C-FC17F71F1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043" y="6874974"/>
            <a:ext cx="2808481" cy="948086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196ED4CD-29FD-5446-9B5B-438692101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19" y="6874974"/>
            <a:ext cx="3278321" cy="948086"/>
          </a:xfrm>
          <a:prstGeom prst="rect">
            <a:avLst/>
          </a:prstGeom>
        </p:spPr>
      </p:pic>
      <p:sp>
        <p:nvSpPr>
          <p:cNvPr id="5" name="Retângulo 4">
            <a:hlinkClick r:id="rId7"/>
            <a:extLst>
              <a:ext uri="{FF2B5EF4-FFF2-40B4-BE49-F238E27FC236}">
                <a16:creationId xmlns:a16="http://schemas.microsoft.com/office/drawing/2014/main" id="{F85BB2EE-1317-0E52-B5D2-AE8E08CA1F1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581805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8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Contratação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7FE1DA6-C982-9E42-93B0-7EECFCD24897}"/>
              </a:ext>
            </a:extLst>
          </p:cNvPr>
          <p:cNvSpPr/>
          <p:nvPr/>
        </p:nvSpPr>
        <p:spPr>
          <a:xfrm>
            <a:off x="7127776" y="1500033"/>
            <a:ext cx="230425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Pré-pagamento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E852FE7-1148-8642-8F31-DD28AE5CB518}"/>
              </a:ext>
            </a:extLst>
          </p:cNvPr>
          <p:cNvSpPr txBox="1"/>
          <p:nvPr/>
        </p:nvSpPr>
        <p:spPr>
          <a:xfrm>
            <a:off x="3261163" y="2679780"/>
            <a:ext cx="1841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Seguradora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F1B5E9D-6B9A-834F-A661-39518FE7F5D5}"/>
              </a:ext>
            </a:extLst>
          </p:cNvPr>
          <p:cNvSpPr txBox="1"/>
          <p:nvPr/>
        </p:nvSpPr>
        <p:spPr>
          <a:xfrm>
            <a:off x="3261163" y="391936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Medicina de Grupo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4B250B-3D12-6548-B476-FA9E8EE9B2E6}"/>
              </a:ext>
            </a:extLst>
          </p:cNvPr>
          <p:cNvSpPr txBox="1"/>
          <p:nvPr/>
        </p:nvSpPr>
        <p:spPr>
          <a:xfrm>
            <a:off x="3280222" y="5126280"/>
            <a:ext cx="309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Cooperativa Médica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3BD40D5-8697-3D4A-A2D6-B23B6039B093}"/>
              </a:ext>
            </a:extLst>
          </p:cNvPr>
          <p:cNvSpPr txBox="1"/>
          <p:nvPr/>
        </p:nvSpPr>
        <p:spPr>
          <a:xfrm>
            <a:off x="3261163" y="6386126"/>
            <a:ext cx="184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Autogestão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E932F1B-1E52-C64C-B8D1-F80C5D70D757}"/>
              </a:ext>
            </a:extLst>
          </p:cNvPr>
          <p:cNvSpPr txBox="1"/>
          <p:nvPr/>
        </p:nvSpPr>
        <p:spPr>
          <a:xfrm>
            <a:off x="3261163" y="7593042"/>
            <a:ext cx="2032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Filantrópicas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01672EA-EA8F-7343-800F-3B9948A38DD3}"/>
              </a:ext>
            </a:extLst>
          </p:cNvPr>
          <p:cNvSpPr/>
          <p:nvPr/>
        </p:nvSpPr>
        <p:spPr>
          <a:xfrm>
            <a:off x="9288016" y="1500033"/>
            <a:ext cx="230425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Pós-pagamento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E791642-996F-974F-8B55-FBA1E31C9891}"/>
              </a:ext>
            </a:extLst>
          </p:cNvPr>
          <p:cNvSpPr/>
          <p:nvPr/>
        </p:nvSpPr>
        <p:spPr>
          <a:xfrm>
            <a:off x="11232232" y="1500033"/>
            <a:ext cx="230425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Franquia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B576699-3371-6744-BD5F-B8F1B3772B33}"/>
              </a:ext>
            </a:extLst>
          </p:cNvPr>
          <p:cNvSpPr/>
          <p:nvPr/>
        </p:nvSpPr>
        <p:spPr>
          <a:xfrm>
            <a:off x="13032432" y="1500033"/>
            <a:ext cx="230425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Copay</a:t>
            </a:r>
            <a:endParaRPr lang="pt-BR" sz="2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áfico 2" descr="Marca de seleção com preenchimento sólido">
            <a:extLst>
              <a:ext uri="{FF2B5EF4-FFF2-40B4-BE49-F238E27FC236}">
                <a16:creationId xmlns:a16="http://schemas.microsoft.com/office/drawing/2014/main" id="{7E043CD0-523E-5541-A67F-0106B36E8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0611" y="2484190"/>
            <a:ext cx="914400" cy="914400"/>
          </a:xfrm>
          <a:prstGeom prst="rect">
            <a:avLst/>
          </a:prstGeom>
        </p:spPr>
      </p:pic>
      <p:pic>
        <p:nvPicPr>
          <p:cNvPr id="19" name="Gráfico 18" descr="Fechar com preenchimento sólido">
            <a:extLst>
              <a:ext uri="{FF2B5EF4-FFF2-40B4-BE49-F238E27FC236}">
                <a16:creationId xmlns:a16="http://schemas.microsoft.com/office/drawing/2014/main" id="{F83DF3AF-29D2-6448-8BCE-ED060475A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2704" y="6184961"/>
            <a:ext cx="914400" cy="914400"/>
          </a:xfrm>
          <a:prstGeom prst="rect">
            <a:avLst/>
          </a:prstGeom>
        </p:spPr>
      </p:pic>
      <p:pic>
        <p:nvPicPr>
          <p:cNvPr id="24" name="Gráfico 23" descr="Marca de seleção com preenchimento sólido">
            <a:extLst>
              <a:ext uri="{FF2B5EF4-FFF2-40B4-BE49-F238E27FC236}">
                <a16:creationId xmlns:a16="http://schemas.microsoft.com/office/drawing/2014/main" id="{D82CDA74-422D-074C-9EF1-A33B9F404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0611" y="3695090"/>
            <a:ext cx="914400" cy="914400"/>
          </a:xfrm>
          <a:prstGeom prst="rect">
            <a:avLst/>
          </a:prstGeom>
        </p:spPr>
      </p:pic>
      <p:pic>
        <p:nvPicPr>
          <p:cNvPr id="25" name="Gráfico 24" descr="Marca de seleção com preenchimento sólido">
            <a:extLst>
              <a:ext uri="{FF2B5EF4-FFF2-40B4-BE49-F238E27FC236}">
                <a16:creationId xmlns:a16="http://schemas.microsoft.com/office/drawing/2014/main" id="{517923E8-00E9-6B4F-8E9D-C7A195039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0611" y="4905990"/>
            <a:ext cx="914400" cy="914400"/>
          </a:xfrm>
          <a:prstGeom prst="rect">
            <a:avLst/>
          </a:prstGeom>
        </p:spPr>
      </p:pic>
      <p:pic>
        <p:nvPicPr>
          <p:cNvPr id="26" name="Gráfico 25" descr="Marca de seleção com preenchimento sólido">
            <a:extLst>
              <a:ext uri="{FF2B5EF4-FFF2-40B4-BE49-F238E27FC236}">
                <a16:creationId xmlns:a16="http://schemas.microsoft.com/office/drawing/2014/main" id="{EE70C2E5-168F-3548-982F-0A3625CC3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813" y="6139853"/>
            <a:ext cx="914400" cy="914400"/>
          </a:xfrm>
          <a:prstGeom prst="rect">
            <a:avLst/>
          </a:prstGeom>
        </p:spPr>
      </p:pic>
      <p:pic>
        <p:nvPicPr>
          <p:cNvPr id="27" name="Gráfico 26" descr="Marca de seleção com preenchimento sólido">
            <a:extLst>
              <a:ext uri="{FF2B5EF4-FFF2-40B4-BE49-F238E27FC236}">
                <a16:creationId xmlns:a16="http://schemas.microsoft.com/office/drawing/2014/main" id="{FD1F4AE6-1459-C641-A195-42D24026E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0611" y="7397452"/>
            <a:ext cx="914400" cy="914400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31BAD8BD-B01F-C340-9B98-34D90606CFC0}"/>
              </a:ext>
            </a:extLst>
          </p:cNvPr>
          <p:cNvSpPr/>
          <p:nvPr/>
        </p:nvSpPr>
        <p:spPr>
          <a:xfrm>
            <a:off x="3246707" y="8485725"/>
            <a:ext cx="125293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rgbClr val="4B4E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ANS: Resolução Normativa (RN) 433 - novas regras para a cobrança de coparticipação e franquias em planos de saúde</a:t>
            </a:r>
            <a:endParaRPr lang="pt-B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Gráfico 28" descr="Marca de seleção com preenchimento sólido">
            <a:extLst>
              <a:ext uri="{FF2B5EF4-FFF2-40B4-BE49-F238E27FC236}">
                <a16:creationId xmlns:a16="http://schemas.microsoft.com/office/drawing/2014/main" id="{D47839F3-7A63-A64E-9240-5A54620DE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813" y="2431319"/>
            <a:ext cx="914400" cy="914400"/>
          </a:xfrm>
          <a:prstGeom prst="rect">
            <a:avLst/>
          </a:prstGeom>
        </p:spPr>
      </p:pic>
      <p:pic>
        <p:nvPicPr>
          <p:cNvPr id="31" name="Gráfico 30" descr="Marca de seleção com preenchimento sólido">
            <a:extLst>
              <a:ext uri="{FF2B5EF4-FFF2-40B4-BE49-F238E27FC236}">
                <a16:creationId xmlns:a16="http://schemas.microsoft.com/office/drawing/2014/main" id="{CD100694-D55B-EE43-82D8-8A66D7E4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813" y="3642219"/>
            <a:ext cx="914400" cy="914400"/>
          </a:xfrm>
          <a:prstGeom prst="rect">
            <a:avLst/>
          </a:prstGeom>
        </p:spPr>
      </p:pic>
      <p:pic>
        <p:nvPicPr>
          <p:cNvPr id="32" name="Gráfico 31" descr="Marca de seleção com preenchimento sólido">
            <a:extLst>
              <a:ext uri="{FF2B5EF4-FFF2-40B4-BE49-F238E27FC236}">
                <a16:creationId xmlns:a16="http://schemas.microsoft.com/office/drawing/2014/main" id="{64513794-2196-F044-8533-0B6FA50FA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813" y="4853119"/>
            <a:ext cx="914400" cy="914400"/>
          </a:xfrm>
          <a:prstGeom prst="rect">
            <a:avLst/>
          </a:prstGeom>
        </p:spPr>
      </p:pic>
      <p:pic>
        <p:nvPicPr>
          <p:cNvPr id="33" name="Gráfico 32" descr="Marca de seleção com preenchimento sólido">
            <a:extLst>
              <a:ext uri="{FF2B5EF4-FFF2-40B4-BE49-F238E27FC236}">
                <a16:creationId xmlns:a16="http://schemas.microsoft.com/office/drawing/2014/main" id="{F0E48B0A-2343-9F43-B0B7-DB31D1BE0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813" y="7344581"/>
            <a:ext cx="914400" cy="914400"/>
          </a:xfrm>
          <a:prstGeom prst="rect">
            <a:avLst/>
          </a:prstGeom>
        </p:spPr>
      </p:pic>
      <p:pic>
        <p:nvPicPr>
          <p:cNvPr id="35" name="Gráfico 34" descr="Marca de seleção com preenchimento sólido">
            <a:extLst>
              <a:ext uri="{FF2B5EF4-FFF2-40B4-BE49-F238E27FC236}">
                <a16:creationId xmlns:a16="http://schemas.microsoft.com/office/drawing/2014/main" id="{A225E838-1D48-124A-9386-8BE0DBC86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6922" y="2428900"/>
            <a:ext cx="914400" cy="914400"/>
          </a:xfrm>
          <a:prstGeom prst="rect">
            <a:avLst/>
          </a:prstGeom>
        </p:spPr>
      </p:pic>
      <p:pic>
        <p:nvPicPr>
          <p:cNvPr id="40" name="Gráfico 39" descr="Marca de seleção com preenchimento sólido">
            <a:extLst>
              <a:ext uri="{FF2B5EF4-FFF2-40B4-BE49-F238E27FC236}">
                <a16:creationId xmlns:a16="http://schemas.microsoft.com/office/drawing/2014/main" id="{FAB60508-A253-F049-BD56-C72CA1475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2512" y="2337224"/>
            <a:ext cx="914400" cy="914400"/>
          </a:xfrm>
          <a:prstGeom prst="rect">
            <a:avLst/>
          </a:prstGeom>
        </p:spPr>
      </p:pic>
      <p:pic>
        <p:nvPicPr>
          <p:cNvPr id="41" name="Gráfico 40" descr="Marca de seleção com preenchimento sólido">
            <a:extLst>
              <a:ext uri="{FF2B5EF4-FFF2-40B4-BE49-F238E27FC236}">
                <a16:creationId xmlns:a16="http://schemas.microsoft.com/office/drawing/2014/main" id="{E95C877C-0FDE-1542-AC35-28FB2BBDC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2512" y="3548124"/>
            <a:ext cx="914400" cy="914400"/>
          </a:xfrm>
          <a:prstGeom prst="rect">
            <a:avLst/>
          </a:prstGeom>
        </p:spPr>
      </p:pic>
      <p:pic>
        <p:nvPicPr>
          <p:cNvPr id="42" name="Gráfico 41" descr="Marca de seleção com preenchimento sólido">
            <a:extLst>
              <a:ext uri="{FF2B5EF4-FFF2-40B4-BE49-F238E27FC236}">
                <a16:creationId xmlns:a16="http://schemas.microsoft.com/office/drawing/2014/main" id="{1EC14975-C3E7-F049-8A00-321547474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2512" y="4759024"/>
            <a:ext cx="914400" cy="914400"/>
          </a:xfrm>
          <a:prstGeom prst="rect">
            <a:avLst/>
          </a:prstGeom>
        </p:spPr>
      </p:pic>
      <p:pic>
        <p:nvPicPr>
          <p:cNvPr id="34" name="Gráfico 33" descr="Fechar com preenchimento sólido">
            <a:extLst>
              <a:ext uri="{FF2B5EF4-FFF2-40B4-BE49-F238E27FC236}">
                <a16:creationId xmlns:a16="http://schemas.microsoft.com/office/drawing/2014/main" id="{427285AD-07E8-5E46-830E-41843F44F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5796" y="6066193"/>
            <a:ext cx="914400" cy="914400"/>
          </a:xfrm>
          <a:prstGeom prst="rect">
            <a:avLst/>
          </a:prstGeom>
        </p:spPr>
      </p:pic>
      <p:pic>
        <p:nvPicPr>
          <p:cNvPr id="36" name="Gráfico 35" descr="Fechar com preenchimento sólido">
            <a:extLst>
              <a:ext uri="{FF2B5EF4-FFF2-40B4-BE49-F238E27FC236}">
                <a16:creationId xmlns:a16="http://schemas.microsoft.com/office/drawing/2014/main" id="{1AB382CE-FC91-4B47-BBFF-BE3F2E840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5796" y="7238396"/>
            <a:ext cx="914400" cy="914400"/>
          </a:xfrm>
          <a:prstGeom prst="rect">
            <a:avLst/>
          </a:prstGeom>
        </p:spPr>
      </p:pic>
      <p:pic>
        <p:nvPicPr>
          <p:cNvPr id="2" name="Gráfico 1" descr="Marca de seleção com preenchimento sólido">
            <a:extLst>
              <a:ext uri="{FF2B5EF4-FFF2-40B4-BE49-F238E27FC236}">
                <a16:creationId xmlns:a16="http://schemas.microsoft.com/office/drawing/2014/main" id="{BB9C3790-5FFF-14C9-0C2C-5D9EA8171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6922" y="3636358"/>
            <a:ext cx="914400" cy="914400"/>
          </a:xfrm>
          <a:prstGeom prst="rect">
            <a:avLst/>
          </a:prstGeom>
        </p:spPr>
      </p:pic>
      <p:pic>
        <p:nvPicPr>
          <p:cNvPr id="4" name="Gráfico 3" descr="Marca de seleção com preenchimento sólido">
            <a:extLst>
              <a:ext uri="{FF2B5EF4-FFF2-40B4-BE49-F238E27FC236}">
                <a16:creationId xmlns:a16="http://schemas.microsoft.com/office/drawing/2014/main" id="{B9BC1305-E02F-13D3-A0B3-ED89B377B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6922" y="4848432"/>
            <a:ext cx="914400" cy="914400"/>
          </a:xfrm>
          <a:prstGeom prst="rect">
            <a:avLst/>
          </a:prstGeom>
        </p:spPr>
      </p:pic>
      <p:pic>
        <p:nvPicPr>
          <p:cNvPr id="8" name="Gráfico 7" descr="Marca de seleção com preenchimento sólido">
            <a:extLst>
              <a:ext uri="{FF2B5EF4-FFF2-40B4-BE49-F238E27FC236}">
                <a16:creationId xmlns:a16="http://schemas.microsoft.com/office/drawing/2014/main" id="{9F6A21FF-F8CB-997B-D356-FAADCA9AC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2512" y="5928926"/>
            <a:ext cx="914400" cy="914400"/>
          </a:xfrm>
          <a:prstGeom prst="rect">
            <a:avLst/>
          </a:prstGeom>
        </p:spPr>
      </p:pic>
      <p:pic>
        <p:nvPicPr>
          <p:cNvPr id="10" name="Gráfico 9" descr="Marca de seleção com preenchimento sólido">
            <a:extLst>
              <a:ext uri="{FF2B5EF4-FFF2-40B4-BE49-F238E27FC236}">
                <a16:creationId xmlns:a16="http://schemas.microsoft.com/office/drawing/2014/main" id="{10FE8D72-93CC-E3FA-4098-20504E987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5044" y="7131243"/>
            <a:ext cx="914400" cy="9144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0435B1E4-9C72-90D9-9B9F-EA5F55D4D5AD}"/>
              </a:ext>
            </a:extLst>
          </p:cNvPr>
          <p:cNvSpPr/>
          <p:nvPr/>
        </p:nvSpPr>
        <p:spPr>
          <a:xfrm>
            <a:off x="10043615" y="5693165"/>
            <a:ext cx="596797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F252358-4558-CFBE-60E4-9E63F7C34268}"/>
              </a:ext>
            </a:extLst>
          </p:cNvPr>
          <p:cNvSpPr/>
          <p:nvPr/>
        </p:nvSpPr>
        <p:spPr>
          <a:xfrm>
            <a:off x="13911314" y="6771318"/>
            <a:ext cx="596797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9B3BE53-2E69-2239-E730-9F10F59CCD17}"/>
              </a:ext>
            </a:extLst>
          </p:cNvPr>
          <p:cNvSpPr/>
          <p:nvPr/>
        </p:nvSpPr>
        <p:spPr>
          <a:xfrm>
            <a:off x="13911313" y="7959943"/>
            <a:ext cx="596797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hlinkClick r:id="rId6"/>
            <a:extLst>
              <a:ext uri="{FF2B5EF4-FFF2-40B4-BE49-F238E27FC236}">
                <a16:creationId xmlns:a16="http://schemas.microsoft.com/office/drawing/2014/main" id="{D772AA27-0CA5-2F36-8741-2DDF3FD6233E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53544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EA1A55-AFA3-CF4F-85BF-520DF5966458}"/>
              </a:ext>
            </a:extLst>
          </p:cNvPr>
          <p:cNvSpPr txBox="1"/>
          <p:nvPr/>
        </p:nvSpPr>
        <p:spPr>
          <a:xfrm>
            <a:off x="2663281" y="318965"/>
            <a:ext cx="4408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Ressarcimento ao SUS</a:t>
            </a:r>
          </a:p>
        </p:txBody>
      </p:sp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AB356FA7-1EE1-9E4C-9811-328876D5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1399085"/>
            <a:ext cx="1529408" cy="3888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A0498F5-2D12-DA4D-98DB-8928A5C775A1}"/>
              </a:ext>
            </a:extLst>
          </p:cNvPr>
          <p:cNvSpPr txBox="1"/>
          <p:nvPr/>
        </p:nvSpPr>
        <p:spPr>
          <a:xfrm>
            <a:off x="2710408" y="895029"/>
            <a:ext cx="7243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rgbClr val="003E7E"/>
                </a:solidFill>
              </a:defRPr>
            </a:lvl1pPr>
          </a:lstStyle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Planos de Saúde Privados ressarcindo o SUS, por meio da ANS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056B0C-97DD-7946-911B-1187C2FDE2D8}"/>
              </a:ext>
            </a:extLst>
          </p:cNvPr>
          <p:cNvSpPr/>
          <p:nvPr/>
        </p:nvSpPr>
        <p:spPr>
          <a:xfrm>
            <a:off x="2848909" y="8846124"/>
            <a:ext cx="96299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ressarcimento é uma maneira de garantir que o sistema público seja ressarcido pelos custos incorridos no atendimento aos beneficiários de planos privados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3DB28B-3D5F-A9E3-90B6-C4292DD278F6}"/>
              </a:ext>
            </a:extLst>
          </p:cNvPr>
          <p:cNvSpPr txBox="1"/>
          <p:nvPr/>
        </p:nvSpPr>
        <p:spPr>
          <a:xfrm>
            <a:off x="2728308" y="1541359"/>
            <a:ext cx="1426877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uando um beneficiário de plano de saúde privado utiliza os serviços do SUS para tratamento de saúde</a:t>
            </a:r>
          </a:p>
          <a:p>
            <a:pPr algn="l"/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lógica por trás do ressarcimento é que, se alguém possui um plano de saúde, o financiamento do tratamento deve ser feito por esse plano, aliviando assim o ônus sobre o sistema público de saúde</a:t>
            </a:r>
          </a:p>
          <a:p>
            <a:pPr algn="l"/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Etapas: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AF59CDA-34BA-8632-3269-8BE37985C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46" y="3316274"/>
            <a:ext cx="10704943" cy="5217987"/>
          </a:xfrm>
          <a:prstGeom prst="rect">
            <a:avLst/>
          </a:prstGeom>
        </p:spPr>
      </p:pic>
      <p:pic>
        <p:nvPicPr>
          <p:cNvPr id="2050" name="Picture 2" descr="As críticas destrutivas disfarçadas de bem querer | Blog Psicoblog da Rede  Globo">
            <a:extLst>
              <a:ext uri="{FF2B5EF4-FFF2-40B4-BE49-F238E27FC236}">
                <a16:creationId xmlns:a16="http://schemas.microsoft.com/office/drawing/2014/main" id="{B703A776-5FB9-01ED-E071-7DFF88DC0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799" y="8745641"/>
            <a:ext cx="1776414" cy="99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hlinkClick r:id="rId5"/>
            <a:extLst>
              <a:ext uri="{FF2B5EF4-FFF2-40B4-BE49-F238E27FC236}">
                <a16:creationId xmlns:a16="http://schemas.microsoft.com/office/drawing/2014/main" id="{C2E22543-E199-8C16-7602-3918BAD15CB3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796883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EA1A55-AFA3-CF4F-85BF-520DF5966458}"/>
              </a:ext>
            </a:extLst>
          </p:cNvPr>
          <p:cNvSpPr txBox="1"/>
          <p:nvPr/>
        </p:nvSpPr>
        <p:spPr>
          <a:xfrm>
            <a:off x="2663281" y="318965"/>
            <a:ext cx="413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Hospitalizações - SUS</a:t>
            </a:r>
          </a:p>
        </p:txBody>
      </p:sp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AB356FA7-1EE1-9E4C-9811-328876D5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1399085"/>
            <a:ext cx="1529408" cy="388869"/>
          </a:xfrm>
          <a:prstGeom prst="rect">
            <a:avLst/>
          </a:prstGeom>
        </p:spPr>
      </p:pic>
      <p:pic>
        <p:nvPicPr>
          <p:cNvPr id="1028" name="Picture 4" descr="01-Laudo Solicitacao de AIH 201010 | PDF">
            <a:extLst>
              <a:ext uri="{FF2B5EF4-FFF2-40B4-BE49-F238E27FC236}">
                <a16:creationId xmlns:a16="http://schemas.microsoft.com/office/drawing/2014/main" id="{0D81D2B9-B0E2-F54E-AB21-1142C4C29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355" y="1471093"/>
            <a:ext cx="6443462" cy="85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AF91F7B-9211-9644-A43F-FB4B1D00D6A3}"/>
              </a:ext>
            </a:extLst>
          </p:cNvPr>
          <p:cNvSpPr/>
          <p:nvPr/>
        </p:nvSpPr>
        <p:spPr>
          <a:xfrm>
            <a:off x="2951313" y="1953898"/>
            <a:ext cx="5125335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de atendimento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diagnósticos da internação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da alta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idade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sexo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procedência do paciente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Internações anteriores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procedimentos realizados</a:t>
            </a:r>
          </a:p>
          <a:p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Indicadores de Avaliação de desempenho de Unidades de Saúde e Perfil dos atendimentos na rede hospitalar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0498F5-2D12-DA4D-98DB-8928A5C775A1}"/>
              </a:ext>
            </a:extLst>
          </p:cNvPr>
          <p:cNvSpPr txBox="1"/>
          <p:nvPr/>
        </p:nvSpPr>
        <p:spPr>
          <a:xfrm>
            <a:off x="2663280" y="996889"/>
            <a:ext cx="5673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rgbClr val="003E7E"/>
                </a:solidFill>
              </a:defRPr>
            </a:lvl1pPr>
          </a:lstStyle>
          <a:p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AIH – Autorização de Internação </a:t>
            </a:r>
            <a:r>
              <a:rPr lang="pt-BR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Hospitalar</a:t>
            </a:r>
          </a:p>
        </p:txBody>
      </p:sp>
      <p:sp>
        <p:nvSpPr>
          <p:cNvPr id="3" name="Retângulo 2">
            <a:hlinkClick r:id="rId4"/>
            <a:extLst>
              <a:ext uri="{FF2B5EF4-FFF2-40B4-BE49-F238E27FC236}">
                <a16:creationId xmlns:a16="http://schemas.microsoft.com/office/drawing/2014/main" id="{56C1EEC9-9AF7-E56A-1E36-960B57765BA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5419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3815408" y="2219639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587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Dimensões Históricas e Sociais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D1F55DC-5B0B-5C4B-9F33-2E2975DD8410}"/>
              </a:ext>
            </a:extLst>
          </p:cNvPr>
          <p:cNvSpPr/>
          <p:nvPr/>
        </p:nvSpPr>
        <p:spPr>
          <a:xfrm>
            <a:off x="4319465" y="2216398"/>
            <a:ext cx="11017492" cy="3086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 problema ocorreu com a vinda das doenças europeias aos indígenas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únicos profissionais de saúde existentes eram estrangeiros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mais de 3 séculos, existiam aproximadamente 10 Santas Casas de Misericórdia (SCM)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 sua origem, até a década de 1960, as SCM foram criadas e mantidas pelas doações das comunidades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População contava apenas com serviços de urgência e tratamentos hospitalares precários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813012" y="1687116"/>
            <a:ext cx="425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Brasil Colônia (1500 – 1816)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B5C839-991A-9B4E-B6BA-936DAA45C461}"/>
              </a:ext>
            </a:extLst>
          </p:cNvPr>
          <p:cNvSpPr/>
          <p:nvPr/>
        </p:nvSpPr>
        <p:spPr>
          <a:xfrm>
            <a:off x="4343128" y="5960814"/>
            <a:ext cx="11065568" cy="2578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1808 – Criação das primeiras escolas de saúde no país (RJ e BA)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Preocupações se ­restringiam às epidemias e às condições sanitárias dos portos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D. Pedro II – Criação de Faculdades Médicas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1904 – População da capital do Império (RJ) se mobilizam numa revolta contra a vacinação compulsória contra Varíola (Oswaldo Cruz)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89392B-1821-4846-BDDF-6A05D3F14844}"/>
              </a:ext>
            </a:extLst>
          </p:cNvPr>
          <p:cNvSpPr txBox="1"/>
          <p:nvPr/>
        </p:nvSpPr>
        <p:spPr>
          <a:xfrm>
            <a:off x="2808778" y="5437593"/>
            <a:ext cx="4300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Brasil Império (1816 – 1889)</a:t>
            </a:r>
          </a:p>
        </p:txBody>
      </p:sp>
      <p:pic>
        <p:nvPicPr>
          <p:cNvPr id="14" name="Imagem 13" descr="Ícone&#10;&#10;Descrição gerada automaticamente com confiança média">
            <a:extLst>
              <a:ext uri="{FF2B5EF4-FFF2-40B4-BE49-F238E27FC236}">
                <a16:creationId xmlns:a16="http://schemas.microsoft.com/office/drawing/2014/main" id="{6AC92690-B006-104B-BF7A-47670ED71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09" y="2537770"/>
            <a:ext cx="1143938" cy="1372726"/>
          </a:xfrm>
          <a:prstGeom prst="rect">
            <a:avLst/>
          </a:prstGeom>
        </p:spPr>
      </p:pic>
      <p:pic>
        <p:nvPicPr>
          <p:cNvPr id="16" name="Imagem 15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6C84E9E-759D-FF46-9AB5-300B4E861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09" y="6207618"/>
            <a:ext cx="1202638" cy="1436484"/>
          </a:xfrm>
          <a:prstGeom prst="rect">
            <a:avLst/>
          </a:prstGeom>
        </p:spPr>
      </p:pic>
      <p:sp>
        <p:nvSpPr>
          <p:cNvPr id="5" name="Retângulo 4">
            <a:hlinkClick r:id="rId4"/>
            <a:extLst>
              <a:ext uri="{FF2B5EF4-FFF2-40B4-BE49-F238E27FC236}">
                <a16:creationId xmlns:a16="http://schemas.microsoft.com/office/drawing/2014/main" id="{C96CBF5D-1539-BB8C-1E05-9623F831C8A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23524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EA1A55-AFA3-CF4F-85BF-520DF5966458}"/>
              </a:ext>
            </a:extLst>
          </p:cNvPr>
          <p:cNvSpPr txBox="1"/>
          <p:nvPr/>
        </p:nvSpPr>
        <p:spPr>
          <a:xfrm>
            <a:off x="2663280" y="318965"/>
            <a:ext cx="8415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Diagnósticos e Procedimentos de Alto Custo</a:t>
            </a:r>
          </a:p>
        </p:txBody>
      </p:sp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AB356FA7-1EE1-9E4C-9811-328876D5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1399085"/>
            <a:ext cx="1529408" cy="38886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AF91F7B-9211-9644-A43F-FB4B1D00D6A3}"/>
              </a:ext>
            </a:extLst>
          </p:cNvPr>
          <p:cNvSpPr/>
          <p:nvPr/>
        </p:nvSpPr>
        <p:spPr>
          <a:xfrm>
            <a:off x="2951313" y="1953898"/>
            <a:ext cx="512533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Esfera </a:t>
            </a:r>
            <a:r>
              <a:rPr lang="pt-BR" sz="2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AMBULATORIAL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Solicitado por médicos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Autorizado ou negado por médicos auditores do SUS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Validade de até 3 (três) meses</a:t>
            </a:r>
          </a:p>
          <a:p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Indicadores e perfis dos procedimentos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0498F5-2D12-DA4D-98DB-8928A5C775A1}"/>
              </a:ext>
            </a:extLst>
          </p:cNvPr>
          <p:cNvSpPr txBox="1"/>
          <p:nvPr/>
        </p:nvSpPr>
        <p:spPr>
          <a:xfrm>
            <a:off x="2663281" y="996889"/>
            <a:ext cx="7916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rgbClr val="003E7E"/>
                </a:solidFill>
              </a:defRPr>
            </a:lvl1pPr>
          </a:lstStyle>
          <a:p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APAC – Autorização de Procedimentos de Alta Complexidade</a:t>
            </a:r>
          </a:p>
        </p:txBody>
      </p:sp>
      <p:pic>
        <p:nvPicPr>
          <p:cNvPr id="8194" name="Picture 2" descr="Laudo apac para exame - Docsity">
            <a:extLst>
              <a:ext uri="{FF2B5EF4-FFF2-40B4-BE49-F238E27FC236}">
                <a16:creationId xmlns:a16="http://schemas.microsoft.com/office/drawing/2014/main" id="{09FEB606-D8FB-6D48-A372-6501C007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937" y="1399085"/>
            <a:ext cx="6174023" cy="87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hlinkClick r:id="rId4"/>
            <a:extLst>
              <a:ext uri="{FF2B5EF4-FFF2-40B4-BE49-F238E27FC236}">
                <a16:creationId xmlns:a16="http://schemas.microsoft.com/office/drawing/2014/main" id="{979592D0-3EC5-D0BB-2F05-2DBA44F15E39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528785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EA1A55-AFA3-CF4F-85BF-520DF5966458}"/>
              </a:ext>
            </a:extLst>
          </p:cNvPr>
          <p:cNvSpPr txBox="1"/>
          <p:nvPr/>
        </p:nvSpPr>
        <p:spPr>
          <a:xfrm>
            <a:off x="2663281" y="318965"/>
            <a:ext cx="4408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Ressarcimento ao SUS</a:t>
            </a:r>
          </a:p>
        </p:txBody>
      </p:sp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AB356FA7-1EE1-9E4C-9811-328876D5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1399085"/>
            <a:ext cx="1529408" cy="388869"/>
          </a:xfrm>
          <a:prstGeom prst="rect">
            <a:avLst/>
          </a:prstGeom>
        </p:spPr>
      </p:pic>
      <p:pic>
        <p:nvPicPr>
          <p:cNvPr id="10242" name="Picture 2" descr="Espaço Ressarcimento ao SUS — Português (Brasil)">
            <a:extLst>
              <a:ext uri="{FF2B5EF4-FFF2-40B4-BE49-F238E27FC236}">
                <a16:creationId xmlns:a16="http://schemas.microsoft.com/office/drawing/2014/main" id="{EA8495F1-1B9F-3542-9C44-65689344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408" y="1841252"/>
            <a:ext cx="6649616" cy="75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4056B0C-97DD-7946-911B-1187C2FDE2D8}"/>
              </a:ext>
            </a:extLst>
          </p:cNvPr>
          <p:cNvSpPr/>
          <p:nvPr/>
        </p:nvSpPr>
        <p:spPr>
          <a:xfrm>
            <a:off x="3980715" y="1527681"/>
            <a:ext cx="3124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Ressarcimento ao SUS (APAC e AIH)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C39180C-31C1-4927-5BF3-0AD581D6EEB3}"/>
              </a:ext>
            </a:extLst>
          </p:cNvPr>
          <p:cNvSpPr txBox="1"/>
          <p:nvPr/>
        </p:nvSpPr>
        <p:spPr>
          <a:xfrm>
            <a:off x="2710408" y="895029"/>
            <a:ext cx="7243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rgbClr val="003E7E"/>
                </a:solidFill>
              </a:defRPr>
            </a:lvl1pPr>
          </a:lstStyle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Planos de Saúde Privados ressarcindo o SUS, por meio da ANS</a:t>
            </a:r>
          </a:p>
        </p:txBody>
      </p:sp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675DDA0A-EBDB-B65F-5E13-772ED00E9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994" y="3991372"/>
            <a:ext cx="5803718" cy="289287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4AF32BB-6259-34B0-D42C-C9B4AEB72595}"/>
              </a:ext>
            </a:extLst>
          </p:cNvPr>
          <p:cNvSpPr/>
          <p:nvPr/>
        </p:nvSpPr>
        <p:spPr>
          <a:xfrm>
            <a:off x="9866877" y="3715877"/>
            <a:ext cx="44210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Repasses ao Fundo Nacional de Saúde (2018-2022)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B9E95CC-EC64-2F12-4F8C-828BCCF546A5}"/>
              </a:ext>
            </a:extLst>
          </p:cNvPr>
          <p:cNvSpPr/>
          <p:nvPr/>
        </p:nvSpPr>
        <p:spPr>
          <a:xfrm>
            <a:off x="2718552" y="9863724"/>
            <a:ext cx="12647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2022</a:t>
            </a:r>
          </a:p>
        </p:txBody>
      </p:sp>
      <p:sp>
        <p:nvSpPr>
          <p:cNvPr id="3" name="Retângulo 2">
            <a:hlinkClick r:id="rId5"/>
            <a:extLst>
              <a:ext uri="{FF2B5EF4-FFF2-40B4-BE49-F238E27FC236}">
                <a16:creationId xmlns:a16="http://schemas.microsoft.com/office/drawing/2014/main" id="{FD31301E-73D0-821E-A9B7-EE8FD4CD6AB9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675610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EA1A55-AFA3-CF4F-85BF-520DF5966458}"/>
              </a:ext>
            </a:extLst>
          </p:cNvPr>
          <p:cNvSpPr txBox="1"/>
          <p:nvPr/>
        </p:nvSpPr>
        <p:spPr>
          <a:xfrm>
            <a:off x="2663281" y="318965"/>
            <a:ext cx="4408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Ressarcimento ao SUS</a:t>
            </a:r>
          </a:p>
        </p:txBody>
      </p:sp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AB356FA7-1EE1-9E4C-9811-328876D5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1399085"/>
            <a:ext cx="1529408" cy="388869"/>
          </a:xfrm>
          <a:prstGeom prst="rect">
            <a:avLst/>
          </a:prstGeom>
        </p:spPr>
      </p:pic>
      <p:pic>
        <p:nvPicPr>
          <p:cNvPr id="2050" name="Picture 2" descr="Infográfico: Internações de pacientes com plano no SUS | dcvbarbaraesandra">
            <a:extLst>
              <a:ext uri="{FF2B5EF4-FFF2-40B4-BE49-F238E27FC236}">
                <a16:creationId xmlns:a16="http://schemas.microsoft.com/office/drawing/2014/main" id="{14F5BC3D-3ABF-11EE-F522-97DCF33AF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04" y="1282948"/>
            <a:ext cx="12842577" cy="803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7B5A8E6-EA64-A0D4-79AD-CA5F65A9D0DF}"/>
              </a:ext>
            </a:extLst>
          </p:cNvPr>
          <p:cNvSpPr/>
          <p:nvPr/>
        </p:nvSpPr>
        <p:spPr>
          <a:xfrm>
            <a:off x="2803703" y="9783371"/>
            <a:ext cx="1733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O Globo, 2018</a:t>
            </a:r>
          </a:p>
        </p:txBody>
      </p:sp>
      <p:sp>
        <p:nvSpPr>
          <p:cNvPr id="3" name="Retângulo 2">
            <a:hlinkClick r:id="rId4"/>
            <a:extLst>
              <a:ext uri="{FF2B5EF4-FFF2-40B4-BE49-F238E27FC236}">
                <a16:creationId xmlns:a16="http://schemas.microsoft.com/office/drawing/2014/main" id="{8E18EB3F-5D69-9003-63D4-035BB848DB51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3655547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EA1A55-AFA3-CF4F-85BF-520DF5966458}"/>
              </a:ext>
            </a:extLst>
          </p:cNvPr>
          <p:cNvSpPr txBox="1"/>
          <p:nvPr/>
        </p:nvSpPr>
        <p:spPr>
          <a:xfrm>
            <a:off x="2663280" y="318965"/>
            <a:ext cx="8458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Hospitalizações de Beneficiários Privados no SUS</a:t>
            </a:r>
          </a:p>
        </p:txBody>
      </p:sp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AB356FA7-1EE1-9E4C-9811-328876D5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1399085"/>
            <a:ext cx="1529408" cy="38886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1473086-D4CB-DBCD-E2DC-EC80AEFCB681}"/>
              </a:ext>
            </a:extLst>
          </p:cNvPr>
          <p:cNvSpPr txBox="1"/>
          <p:nvPr/>
        </p:nvSpPr>
        <p:spPr>
          <a:xfrm>
            <a:off x="2710408" y="895029"/>
            <a:ext cx="2237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rgbClr val="003E7E"/>
                </a:solidFill>
              </a:defRPr>
            </a:lvl1pPr>
          </a:lstStyle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Evolução histórica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3AF1A44-7F84-2F7D-A5AB-6A3DEEE63DDE}"/>
              </a:ext>
            </a:extLst>
          </p:cNvPr>
          <p:cNvSpPr/>
          <p:nvPr/>
        </p:nvSpPr>
        <p:spPr>
          <a:xfrm>
            <a:off x="2784494" y="5941950"/>
            <a:ext cx="12647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2022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44D7236-089E-FF64-A377-97DC2C479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02" y="1335649"/>
            <a:ext cx="9578408" cy="4542865"/>
          </a:xfrm>
          <a:prstGeom prst="rect">
            <a:avLst/>
          </a:prstGeom>
        </p:spPr>
      </p:pic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05D33855-B8A3-1E32-0EEE-5D4A19D01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60" y="6387215"/>
            <a:ext cx="7316426" cy="36470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C286E26-60C5-27BE-F6C7-EE96A4443045}"/>
              </a:ext>
            </a:extLst>
          </p:cNvPr>
          <p:cNvSpPr txBox="1"/>
          <p:nvPr/>
        </p:nvSpPr>
        <p:spPr>
          <a:xfrm>
            <a:off x="5615608" y="6059860"/>
            <a:ext cx="6212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rgbClr val="003E7E"/>
                </a:solidFill>
              </a:defRPr>
            </a:lvl1pPr>
          </a:lstStyle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 de Internações no âmbito do Ressarcimento ao SUS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Realizado SUS (1999-2021)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63CA1E-2DA1-9940-45BB-BD4A3D26A7A3}"/>
              </a:ext>
            </a:extLst>
          </p:cNvPr>
          <p:cNvSpPr/>
          <p:nvPr/>
        </p:nvSpPr>
        <p:spPr>
          <a:xfrm>
            <a:off x="6687632" y="9968037"/>
            <a:ext cx="4458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</a:t>
            </a:r>
            <a:r>
              <a:rPr lang="pt-BR" sz="1200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de Gestão do Ressarcimento SGR/ANS, 12/2022</a:t>
            </a:r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>
            <a:hlinkClick r:id="rId5"/>
            <a:extLst>
              <a:ext uri="{FF2B5EF4-FFF2-40B4-BE49-F238E27FC236}">
                <a16:creationId xmlns:a16="http://schemas.microsoft.com/office/drawing/2014/main" id="{0391680D-3F67-A5DF-23D1-E495445DB403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91698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EA1A55-AFA3-CF4F-85BF-520DF5966458}"/>
              </a:ext>
            </a:extLst>
          </p:cNvPr>
          <p:cNvSpPr txBox="1"/>
          <p:nvPr/>
        </p:nvSpPr>
        <p:spPr>
          <a:xfrm>
            <a:off x="2663281" y="318965"/>
            <a:ext cx="4408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Ressarcimento ao SUS</a:t>
            </a:r>
          </a:p>
        </p:txBody>
      </p:sp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AB356FA7-1EE1-9E4C-9811-328876D5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1399085"/>
            <a:ext cx="1529408" cy="38886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7B5A8E6-EA64-A0D4-79AD-CA5F65A9D0DF}"/>
              </a:ext>
            </a:extLst>
          </p:cNvPr>
          <p:cNvSpPr/>
          <p:nvPr/>
        </p:nvSpPr>
        <p:spPr>
          <a:xfrm>
            <a:off x="12672392" y="6104136"/>
            <a:ext cx="20259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Folha de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S.Paulo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C841E6D-E52B-6269-32CC-6E6F7C4871EB}"/>
              </a:ext>
            </a:extLst>
          </p:cNvPr>
          <p:cNvSpPr txBox="1"/>
          <p:nvPr/>
        </p:nvSpPr>
        <p:spPr>
          <a:xfrm>
            <a:off x="2710408" y="895029"/>
            <a:ext cx="7243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rgbClr val="003E7E"/>
                </a:solidFill>
              </a:defRPr>
            </a:lvl1pPr>
          </a:lstStyle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Planos de Saúde Privados ressarcindo o SUS, por meio da ANS</a:t>
            </a:r>
          </a:p>
        </p:txBody>
      </p:sp>
      <p:pic>
        <p:nvPicPr>
          <p:cNvPr id="5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D2E59C54-CCBF-03C3-81B3-A767DCF4A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23" y="6151612"/>
            <a:ext cx="7799074" cy="3798201"/>
          </a:xfrm>
          <a:prstGeom prst="rect">
            <a:avLst/>
          </a:prstGeom>
        </p:spPr>
      </p:pic>
      <p:pic>
        <p:nvPicPr>
          <p:cNvPr id="12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6BDE6F2-35C5-423D-D0C4-F0C7F34E8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81" y="1422473"/>
            <a:ext cx="7661936" cy="3976836"/>
          </a:xfrm>
          <a:prstGeom prst="rect">
            <a:avLst/>
          </a:prstGeom>
        </p:spPr>
      </p:pic>
      <p:pic>
        <p:nvPicPr>
          <p:cNvPr id="14" name="Imagem 13" descr="Uma imagem contendo Forma&#10;&#10;Descrição gerada automaticamente">
            <a:extLst>
              <a:ext uri="{FF2B5EF4-FFF2-40B4-BE49-F238E27FC236}">
                <a16:creationId xmlns:a16="http://schemas.microsoft.com/office/drawing/2014/main" id="{1CEBAC90-4B87-03B8-A975-BF6D0512D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97" y="3160732"/>
            <a:ext cx="2177701" cy="2126785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B6710FC-5BFF-1FD8-D342-AE480B857E4C}"/>
              </a:ext>
            </a:extLst>
          </p:cNvPr>
          <p:cNvGrpSpPr/>
          <p:nvPr/>
        </p:nvGrpSpPr>
        <p:grpSpPr>
          <a:xfrm>
            <a:off x="8999983" y="3160732"/>
            <a:ext cx="8283969" cy="2990880"/>
            <a:chOff x="141441" y="5484222"/>
            <a:chExt cx="5276399" cy="2256271"/>
          </a:xfrm>
        </p:grpSpPr>
        <p:pic>
          <p:nvPicPr>
            <p:cNvPr id="10" name="Imagem 9" descr="Logotipo&#10;&#10;Descrição gerada automaticamente com confiança média">
              <a:extLst>
                <a:ext uri="{FF2B5EF4-FFF2-40B4-BE49-F238E27FC236}">
                  <a16:creationId xmlns:a16="http://schemas.microsoft.com/office/drawing/2014/main" id="{F6FAE805-2E2A-27FC-5E04-7A50D9927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393" y="5484222"/>
              <a:ext cx="2593287" cy="667390"/>
            </a:xfrm>
            <a:prstGeom prst="rect">
              <a:avLst/>
            </a:prstGeom>
          </p:spPr>
        </p:pic>
        <p:pic>
          <p:nvPicPr>
            <p:cNvPr id="7" name="Imagem 6" descr="Interface gráfica do usuário, Texto, Aplicativo&#10;&#10;Descrição gerada automaticamente">
              <a:extLst>
                <a:ext uri="{FF2B5EF4-FFF2-40B4-BE49-F238E27FC236}">
                  <a16:creationId xmlns:a16="http://schemas.microsoft.com/office/drawing/2014/main" id="{96E05720-DC35-13DF-B3E0-257E7257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41" y="5862095"/>
              <a:ext cx="5276399" cy="1878398"/>
            </a:xfrm>
            <a:prstGeom prst="rect">
              <a:avLst/>
            </a:prstGeom>
          </p:spPr>
        </p:pic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56F242A7-ACAC-E8C7-941C-80D51027F562}"/>
              </a:ext>
            </a:extLst>
          </p:cNvPr>
          <p:cNvSpPr/>
          <p:nvPr/>
        </p:nvSpPr>
        <p:spPr>
          <a:xfrm>
            <a:off x="3597923" y="9811313"/>
            <a:ext cx="19304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Repórter Brasil, 2021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F143EA9-7F42-2B41-2247-ACA17E1E316F}"/>
              </a:ext>
            </a:extLst>
          </p:cNvPr>
          <p:cNvSpPr/>
          <p:nvPr/>
        </p:nvSpPr>
        <p:spPr>
          <a:xfrm>
            <a:off x="2735288" y="5431533"/>
            <a:ext cx="18869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Rádio Agência, 2022</a:t>
            </a:r>
          </a:p>
        </p:txBody>
      </p:sp>
      <p:sp>
        <p:nvSpPr>
          <p:cNvPr id="4" name="Retângulo 3">
            <a:hlinkClick r:id="rId8"/>
            <a:extLst>
              <a:ext uri="{FF2B5EF4-FFF2-40B4-BE49-F238E27FC236}">
                <a16:creationId xmlns:a16="http://schemas.microsoft.com/office/drawing/2014/main" id="{8DFB69F5-B032-8E18-3663-9E5EA087F85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962215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endPara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endPara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767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7352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</a:t>
            </a:r>
            <a:r>
              <a:rPr lang="pt-BR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complementar e suplementar?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7DAF32-5959-0F4F-8D49-2BB1A488C0E1}"/>
              </a:ext>
            </a:extLst>
          </p:cNvPr>
          <p:cNvSpPr/>
          <p:nvPr/>
        </p:nvSpPr>
        <p:spPr>
          <a:xfrm>
            <a:off x="3219085" y="6151613"/>
            <a:ext cx="10910707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Quando um serviço privado complementa um serviço público. O serviço é feito mediante contrato de direito público ou convênio, tendo preferência as entidades filantrópicas e as sem fins lucrativos.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C0F48B-834F-0F4B-A3C2-6FAE4FAD0095}"/>
              </a:ext>
            </a:extLst>
          </p:cNvPr>
          <p:cNvSpPr/>
          <p:nvPr/>
        </p:nvSpPr>
        <p:spPr>
          <a:xfrm>
            <a:off x="3149780" y="2741140"/>
            <a:ext cx="10913824" cy="95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saúde suplementar engloba ações e serviços privados prestados por meio de planos de saúde. Trata-se da prestação de serviço exclusivamente na esfera privada.</a:t>
            </a:r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B1F08F62-870C-414D-A538-94F16CD2D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372" y="8239845"/>
            <a:ext cx="2623353" cy="1022107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Serviços privados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7C4EAD4F-F886-9849-9B4A-2DE88CDB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901" y="8239845"/>
            <a:ext cx="2623353" cy="1022107"/>
          </a:xfrm>
          <a:prstGeom prst="roundRect">
            <a:avLst>
              <a:gd name="adj" fmla="val 16667"/>
            </a:avLst>
          </a:prstGeom>
          <a:solidFill>
            <a:srgbClr val="00FF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Paciente do SUS</a:t>
            </a:r>
            <a:endParaRPr lang="pt-BR" altLang="ja-JP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F215174-E8C3-C246-98CE-EC8BA637B159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7325253" y="8750898"/>
            <a:ext cx="2170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C3D2E9-D2F9-7149-BB25-4DE5E0248D27}"/>
              </a:ext>
            </a:extLst>
          </p:cNvPr>
          <p:cNvSpPr txBox="1"/>
          <p:nvPr/>
        </p:nvSpPr>
        <p:spPr>
          <a:xfrm>
            <a:off x="2663280" y="5643217"/>
            <a:ext cx="3338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 Complementar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42E1922-78BA-8B44-B4B9-9C8EEF2404BE}"/>
              </a:ext>
            </a:extLst>
          </p:cNvPr>
          <p:cNvSpPr txBox="1"/>
          <p:nvPr/>
        </p:nvSpPr>
        <p:spPr>
          <a:xfrm>
            <a:off x="2663280" y="2106560"/>
            <a:ext cx="302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 Suplementar</a:t>
            </a:r>
            <a:endParaRPr lang="pt-BR" sz="1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AE3877EC-AF2B-554A-A694-BCC2DC3D4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09" y="4027125"/>
            <a:ext cx="2623353" cy="1022107"/>
          </a:xfrm>
          <a:prstGeom prst="roundRect">
            <a:avLst>
              <a:gd name="adj" fmla="val 16667"/>
            </a:avLst>
          </a:prstGeom>
          <a:solidFill>
            <a:srgbClr val="CC99FF">
              <a:alpha val="52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Plano de Saúde </a:t>
            </a:r>
          </a:p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Privado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A1F596EC-D135-0D48-986A-F0E224130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372" y="4023862"/>
            <a:ext cx="2623353" cy="1022107"/>
          </a:xfrm>
          <a:prstGeom prst="roundRect">
            <a:avLst>
              <a:gd name="adj" fmla="val 16667"/>
            </a:avLst>
          </a:prstGeom>
          <a:solidFill>
            <a:srgbClr val="00FFFF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SUS</a:t>
            </a:r>
            <a:endParaRPr lang="pt-BR" altLang="ja-JP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3532FA0-186C-3B43-9B92-DF122B1254C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7324261" y="4534916"/>
            <a:ext cx="2171110" cy="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52EBE0D2-799B-6140-B104-F91934F8D285}"/>
              </a:ext>
            </a:extLst>
          </p:cNvPr>
          <p:cNvSpPr/>
          <p:nvPr/>
        </p:nvSpPr>
        <p:spPr>
          <a:xfrm>
            <a:off x="7689756" y="4145622"/>
            <a:ext cx="1370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suplementar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10C417D-2777-D449-9B76-31185C287790}"/>
              </a:ext>
            </a:extLst>
          </p:cNvPr>
          <p:cNvSpPr/>
          <p:nvPr/>
        </p:nvSpPr>
        <p:spPr>
          <a:xfrm>
            <a:off x="7574340" y="8381565"/>
            <a:ext cx="1463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encaminhado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BFD207-E60E-8344-9BEA-0148599760DA}"/>
              </a:ext>
            </a:extLst>
          </p:cNvPr>
          <p:cNvSpPr/>
          <p:nvPr/>
        </p:nvSpPr>
        <p:spPr>
          <a:xfrm>
            <a:off x="10223859" y="9268747"/>
            <a:ext cx="160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Pagos pelo SUS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55B39A3-871B-B346-B086-89F0513996FC}"/>
              </a:ext>
            </a:extLst>
          </p:cNvPr>
          <p:cNvSpPr/>
          <p:nvPr/>
        </p:nvSpPr>
        <p:spPr>
          <a:xfrm>
            <a:off x="8216133" y="459135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8" name="Retângulo 7">
            <a:hlinkClick r:id="rId2"/>
            <a:extLst>
              <a:ext uri="{FF2B5EF4-FFF2-40B4-BE49-F238E27FC236}">
                <a16:creationId xmlns:a16="http://schemas.microsoft.com/office/drawing/2014/main" id="{8AC0950F-0568-D8FA-E9DF-6525DF3D9096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7716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22" grpId="0"/>
      <p:bldP spid="23" grpId="0"/>
      <p:bldP spid="24" grpId="0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A695D6-918B-DA6B-46F1-F5AE6D97B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Como citar este material: </a:t>
            </a:r>
          </a:p>
          <a:p>
            <a:r>
              <a:rPr lang="pt-BR" dirty="0"/>
              <a:t>Fernandes, Fernando. </a:t>
            </a:r>
            <a:r>
              <a:rPr lang="pt-BR" b="1" dirty="0"/>
              <a:t>Sistemas de Saúde no Brasil e no Mundo</a:t>
            </a:r>
            <a:r>
              <a:rPr lang="pt-BR" dirty="0"/>
              <a:t>. Sorocaba/SP: FGV, Revisão 2025.</a:t>
            </a:r>
          </a:p>
        </p:txBody>
      </p:sp>
    </p:spTree>
    <p:extLst>
      <p:ext uri="{BB962C8B-B14F-4D97-AF65-F5344CB8AC3E}">
        <p14:creationId xmlns:p14="http://schemas.microsoft.com/office/powerpoint/2010/main" val="398815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6010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Dimensões Históricas e Sociais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8350B42-7EBC-5549-BA20-07601B8C55C8}"/>
              </a:ext>
            </a:extLst>
          </p:cNvPr>
          <p:cNvSpPr/>
          <p:nvPr/>
        </p:nvSpPr>
        <p:spPr>
          <a:xfrm>
            <a:off x="4177739" y="1523175"/>
            <a:ext cx="13823389" cy="5625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década de 1920 – Iniciaram atendimentos médico-hospitalares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1923 - Surgiam as Caixas de Pensão (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CAPs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– Fundos geridos e financiados por patrões e empregados que, além de garantirem aposentadorias e pensões, financiavam serviços médico-hospitalares aos trabalhadores e seus dependentes:</a:t>
            </a:r>
          </a:p>
          <a:p>
            <a:pPr marL="97137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Aposentadoria</a:t>
            </a:r>
          </a:p>
          <a:p>
            <a:pPr marL="971369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Remédios</a:t>
            </a:r>
          </a:p>
          <a:p>
            <a:pPr marL="971369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Assistência de saúde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1943 – Consolidação das Leis Trabalhistas (CLT)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Algumas destas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CAPs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foram unificadas em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IAPs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(Institutos de Aposentadoria e Pensões) – Getúlio Vargas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1953 – Criado o Ministério da Saúde – Getúlio Vargas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1960 –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IAPs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foram unificados no INPS (Instituto Nacional de Previdência Social)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B4C8D3-CEEA-E44D-818C-6C3DE0A12447}"/>
              </a:ext>
            </a:extLst>
          </p:cNvPr>
          <p:cNvSpPr txBox="1"/>
          <p:nvPr/>
        </p:nvSpPr>
        <p:spPr>
          <a:xfrm>
            <a:off x="2665571" y="933504"/>
            <a:ext cx="542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Brasil República (1889 – Atualidade)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F7ABBB59-4D45-564F-95B3-C9AE54E25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96" y="1738292"/>
            <a:ext cx="1328870" cy="13288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7AB18F9-8303-E75D-B129-3506259725C8}"/>
              </a:ext>
            </a:extLst>
          </p:cNvPr>
          <p:cNvSpPr/>
          <p:nvPr/>
        </p:nvSpPr>
        <p:spPr>
          <a:xfrm>
            <a:off x="5375576" y="9905034"/>
            <a:ext cx="3517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Imagem: Profa.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Aylene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Bousquat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2017</a:t>
            </a:r>
          </a:p>
        </p:txBody>
      </p:sp>
      <p:pic>
        <p:nvPicPr>
          <p:cNvPr id="10" name="Imagem 9" descr="Linha do tempo&#10;&#10;Descrição gerada automaticamente">
            <a:extLst>
              <a:ext uri="{FF2B5EF4-FFF2-40B4-BE49-F238E27FC236}">
                <a16:creationId xmlns:a16="http://schemas.microsoft.com/office/drawing/2014/main" id="{8F9326DB-76AD-611D-01D6-298C00058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76" y="7181128"/>
            <a:ext cx="7830020" cy="2703765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DBF6A3BA-96FB-FBB0-D2E8-BDC783FD6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754" y="8499510"/>
            <a:ext cx="1916847" cy="1452021"/>
          </a:xfrm>
          <a:prstGeom prst="rect">
            <a:avLst/>
          </a:prstGeom>
        </p:spPr>
      </p:pic>
      <p:sp>
        <p:nvSpPr>
          <p:cNvPr id="2" name="Retângulo 1">
            <a:hlinkClick r:id="rId5"/>
            <a:extLst>
              <a:ext uri="{FF2B5EF4-FFF2-40B4-BE49-F238E27FC236}">
                <a16:creationId xmlns:a16="http://schemas.microsoft.com/office/drawing/2014/main" id="{D38FFE35-AA6F-A42F-E5D4-63DF4BC36661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55547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Trajetória da assistência à saúde no Brasil: da Previdência Social à... |  Download Scientific Diagram">
            <a:extLst>
              <a:ext uri="{FF2B5EF4-FFF2-40B4-BE49-F238E27FC236}">
                <a16:creationId xmlns:a16="http://schemas.microsoft.com/office/drawing/2014/main" id="{D3184085-39D8-B1D2-EE51-C5B8C14A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718" y="5042967"/>
            <a:ext cx="8640960" cy="524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3023321" y="462981"/>
            <a:ext cx="5984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Dimensões</a:t>
            </a:r>
            <a:r>
              <a:rPr lang="pt-BR" sz="27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Históricas e Sociais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45D3C4-0B8E-1B22-B1C2-BF425FDA53CC}"/>
              </a:ext>
            </a:extLst>
          </p:cNvPr>
          <p:cNvSpPr txBox="1"/>
          <p:nvPr/>
        </p:nvSpPr>
        <p:spPr>
          <a:xfrm>
            <a:off x="3025038" y="1381081"/>
            <a:ext cx="698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INPS – Instituto Nacional de Previdência Social (1966)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AF338C-EAAA-C66B-4CF1-2C0F5AF206EA}"/>
              </a:ext>
            </a:extLst>
          </p:cNvPr>
          <p:cNvSpPr txBox="1"/>
          <p:nvPr/>
        </p:nvSpPr>
        <p:spPr>
          <a:xfrm>
            <a:off x="3025040" y="5156091"/>
            <a:ext cx="1035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867">
                <a:solidFill>
                  <a:srgbClr val="003E7E"/>
                </a:solidFill>
              </a:defRPr>
            </a:lvl1pPr>
          </a:lstStyle>
          <a:p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INAMPS – Instituto Nacional de Assistência Médica da Previdência Social (1977)</a:t>
            </a:r>
          </a:p>
        </p:txBody>
      </p:sp>
      <p:pic>
        <p:nvPicPr>
          <p:cNvPr id="6150" name="Picture 6" descr="CARNE GPS INPS 12X2 VIAS PAGINA BRASIL | Atacado Ideal">
            <a:extLst>
              <a:ext uri="{FF2B5EF4-FFF2-40B4-BE49-F238E27FC236}">
                <a16:creationId xmlns:a16="http://schemas.microsoft.com/office/drawing/2014/main" id="{1BE6DFF7-5E24-1F27-D245-74F6F2A11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41" y="2252034"/>
            <a:ext cx="2640194" cy="18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07A86FF-3F68-CC94-6304-4EA446C752AC}"/>
              </a:ext>
            </a:extLst>
          </p:cNvPr>
          <p:cNvCxnSpPr>
            <a:endCxn id="6150" idx="1"/>
          </p:cNvCxnSpPr>
          <p:nvPr/>
        </p:nvCxnSpPr>
        <p:spPr>
          <a:xfrm>
            <a:off x="4145071" y="3166708"/>
            <a:ext cx="120517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152" name="Picture 8">
            <a:extLst>
              <a:ext uri="{FF2B5EF4-FFF2-40B4-BE49-F238E27FC236}">
                <a16:creationId xmlns:a16="http://schemas.microsoft.com/office/drawing/2014/main" id="{8BEF3AFF-5338-E5FC-B86F-D684F593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939" y="6086482"/>
            <a:ext cx="1286897" cy="13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presentação do PowerPoint">
            <a:extLst>
              <a:ext uri="{FF2B5EF4-FFF2-40B4-BE49-F238E27FC236}">
                <a16:creationId xmlns:a16="http://schemas.microsoft.com/office/drawing/2014/main" id="{1D4B8079-883A-E04F-CB37-539D5900A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012" y="2489961"/>
            <a:ext cx="1045961" cy="134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rabalhador Sem Carteira Assinada - Advogado Trabalhista">
            <a:extLst>
              <a:ext uri="{FF2B5EF4-FFF2-40B4-BE49-F238E27FC236}">
                <a16:creationId xmlns:a16="http://schemas.microsoft.com/office/drawing/2014/main" id="{44F5D103-129F-6DBA-1E8C-0E899D3C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042" y="5906440"/>
            <a:ext cx="1426028" cy="18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E2CC325-4D1D-0851-B7EE-F68864DFE399}"/>
              </a:ext>
            </a:extLst>
          </p:cNvPr>
          <p:cNvCxnSpPr/>
          <p:nvPr/>
        </p:nvCxnSpPr>
        <p:spPr>
          <a:xfrm>
            <a:off x="4449555" y="6821114"/>
            <a:ext cx="120517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tângulo 4">
            <a:hlinkClick r:id="rId7"/>
            <a:extLst>
              <a:ext uri="{FF2B5EF4-FFF2-40B4-BE49-F238E27FC236}">
                <a16:creationId xmlns:a16="http://schemas.microsoft.com/office/drawing/2014/main" id="{C1AEF5D9-26BC-9D8A-60BC-015CDB82C50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01CB75-3D8C-3FD3-9DBA-B221307BBEB0}"/>
              </a:ext>
            </a:extLst>
          </p:cNvPr>
          <p:cNvSpPr txBox="1"/>
          <p:nvPr/>
        </p:nvSpPr>
        <p:spPr>
          <a:xfrm>
            <a:off x="11304240" y="1381081"/>
            <a:ext cx="2737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Ministério da Saúde</a:t>
            </a:r>
          </a:p>
        </p:txBody>
      </p:sp>
      <p:sp>
        <p:nvSpPr>
          <p:cNvPr id="10" name="Cruz 9">
            <a:extLst>
              <a:ext uri="{FF2B5EF4-FFF2-40B4-BE49-F238E27FC236}">
                <a16:creationId xmlns:a16="http://schemas.microsoft.com/office/drawing/2014/main" id="{EDDEAE06-92BB-D491-54AE-B85F945473D3}"/>
              </a:ext>
            </a:extLst>
          </p:cNvPr>
          <p:cNvSpPr/>
          <p:nvPr/>
        </p:nvSpPr>
        <p:spPr>
          <a:xfrm>
            <a:off x="10078795" y="1362478"/>
            <a:ext cx="427464" cy="452705"/>
          </a:xfrm>
          <a:prstGeom prst="plus">
            <a:avLst>
              <a:gd name="adj" fmla="val 4126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 descr="Resumo sobre níveis de prevenção em saúde: tipos, ações e mais!">
            <a:extLst>
              <a:ext uri="{FF2B5EF4-FFF2-40B4-BE49-F238E27FC236}">
                <a16:creationId xmlns:a16="http://schemas.microsoft.com/office/drawing/2014/main" id="{284E4029-60E2-B795-B395-E9A8F01FC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022" y="2252035"/>
            <a:ext cx="2808382" cy="157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767D4-DBEB-6387-A0D5-51578DCFB802}"/>
              </a:ext>
            </a:extLst>
          </p:cNvPr>
          <p:cNvSpPr txBox="1"/>
          <p:nvPr/>
        </p:nvSpPr>
        <p:spPr>
          <a:xfrm>
            <a:off x="678925" y="9864325"/>
            <a:ext cx="9827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+mn-lt"/>
              </a:rPr>
              <a:t>Fonte: Francisco Lucas de Lima Santos, 1988 - Trajetória da assistência à saúde no Brasil: da Previdência Social à Constituição Federal de 1988</a:t>
            </a:r>
          </a:p>
        </p:txBody>
      </p:sp>
    </p:spTree>
    <p:extLst>
      <p:ext uri="{BB962C8B-B14F-4D97-AF65-F5344CB8AC3E}">
        <p14:creationId xmlns:p14="http://schemas.microsoft.com/office/powerpoint/2010/main" val="195539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6010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Dimensões Históricas e Sociais</a:t>
            </a:r>
          </a:p>
        </p:txBody>
      </p:sp>
      <p:pic>
        <p:nvPicPr>
          <p:cNvPr id="12" name="Imagem 11" descr="Linha do tempo&#10;&#10;Descrição gerada automaticamente">
            <a:extLst>
              <a:ext uri="{FF2B5EF4-FFF2-40B4-BE49-F238E27FC236}">
                <a16:creationId xmlns:a16="http://schemas.microsoft.com/office/drawing/2014/main" id="{27EB7F8C-7C74-C944-AE74-62DFFD859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27" y="965296"/>
            <a:ext cx="6819163" cy="8908713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192D2466-9C6B-6E58-F425-890A1614F94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FCC48B-DA27-359A-2E06-99616208941B}"/>
              </a:ext>
            </a:extLst>
          </p:cNvPr>
          <p:cNvSpPr txBox="1"/>
          <p:nvPr/>
        </p:nvSpPr>
        <p:spPr>
          <a:xfrm>
            <a:off x="5007044" y="9905033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Fonte: Academia Médica,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Jun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/2014 - 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academiamedica.com.br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/blog/historia-e-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importancia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-do-sus</a:t>
            </a:r>
          </a:p>
        </p:txBody>
      </p:sp>
    </p:spTree>
    <p:extLst>
      <p:ext uri="{BB962C8B-B14F-4D97-AF65-F5344CB8AC3E}">
        <p14:creationId xmlns:p14="http://schemas.microsoft.com/office/powerpoint/2010/main" val="3151532972"/>
      </p:ext>
    </p:extLst>
  </p:cSld>
  <p:clrMapOvr>
    <a:masterClrMapping/>
  </p:clrMapOvr>
</p:sld>
</file>

<file path=ppt/theme/theme1.xml><?xml version="1.0" encoding="utf-8"?>
<a:theme xmlns:a="http://schemas.openxmlformats.org/drawingml/2006/main" name="1_Pro Presentation Template">
  <a:themeElements>
    <a:clrScheme name="Personalizar 4">
      <a:dk1>
        <a:srgbClr val="202427"/>
      </a:dk1>
      <a:lt1>
        <a:srgbClr val="F6F7FB"/>
      </a:lt1>
      <a:dk2>
        <a:srgbClr val="002C4D"/>
      </a:dk2>
      <a:lt2>
        <a:srgbClr val="FDFDFD"/>
      </a:lt2>
      <a:accent1>
        <a:srgbClr val="003A79"/>
      </a:accent1>
      <a:accent2>
        <a:srgbClr val="0C63AA"/>
      </a:accent2>
      <a:accent3>
        <a:srgbClr val="008BC9"/>
      </a:accent3>
      <a:accent4>
        <a:srgbClr val="666666"/>
      </a:accent4>
      <a:accent5>
        <a:srgbClr val="00E1AC"/>
      </a:accent5>
      <a:accent6>
        <a:srgbClr val="A02BAD"/>
      </a:accent6>
      <a:hlink>
        <a:srgbClr val="782082"/>
      </a:hlink>
      <a:folHlink>
        <a:srgbClr val="78487F"/>
      </a:folHlink>
    </a:clrScheme>
    <a:fontScheme name="Tech">
      <a:majorFont>
        <a:latin typeface="Montserrat Bold"/>
        <a:ea typeface=""/>
        <a:cs typeface=""/>
      </a:majorFont>
      <a:minorFont>
        <a:latin typeface="Lato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delo_rede.potx [Somente leitura]" id="{C1546D08-CB76-45D7-A24D-876B5F7EDEAF}" vid="{B152110F-BA71-455A-A250-D4DED6B442B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1_Pro Presentation Template</Template>
  <TotalTime>162</TotalTime>
  <Words>5959</Words>
  <Application>Microsoft Macintosh PowerPoint</Application>
  <PresentationFormat>Personalizar</PresentationFormat>
  <Paragraphs>1071</Paragraphs>
  <Slides>66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78" baseType="lpstr">
      <vt:lpstr>Arial</vt:lpstr>
      <vt:lpstr>Arial Black</vt:lpstr>
      <vt:lpstr>Calibri</vt:lpstr>
      <vt:lpstr>Century Gothic</vt:lpstr>
      <vt:lpstr>Google Sans</vt:lpstr>
      <vt:lpstr>Helvetica Neue</vt:lpstr>
      <vt:lpstr>Lato regular</vt:lpstr>
      <vt:lpstr>Open Sans</vt:lpstr>
      <vt:lpstr>Trebuchet MS</vt:lpstr>
      <vt:lpstr>Verdana</vt:lpstr>
      <vt:lpstr>Wingdings</vt:lpstr>
      <vt:lpstr>1_Pro Presentation Template</vt:lpstr>
      <vt:lpstr>Sistemas de Saúde no Brasil (Parte 1/5)  MBA Executivo  Professor: Fernando Fernandes Coordenadora: Adriana Maria André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Fernando Fernandes</dc:creator>
  <cp:keywords/>
  <dc:description/>
  <cp:lastModifiedBy>Fernando Fernandes</cp:lastModifiedBy>
  <cp:revision>8</cp:revision>
  <cp:lastPrinted>2024-08-20T18:48:30Z</cp:lastPrinted>
  <dcterms:created xsi:type="dcterms:W3CDTF">2025-02-17T18:20:18Z</dcterms:created>
  <dcterms:modified xsi:type="dcterms:W3CDTF">2025-02-19T14:15:20Z</dcterms:modified>
  <cp:category/>
</cp:coreProperties>
</file>